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358" r:id="rId3"/>
    <p:sldId id="334" r:id="rId4"/>
    <p:sldId id="335" r:id="rId5"/>
    <p:sldId id="336" r:id="rId6"/>
    <p:sldId id="330" r:id="rId7"/>
    <p:sldId id="326" r:id="rId8"/>
    <p:sldId id="342" r:id="rId9"/>
    <p:sldId id="357" r:id="rId10"/>
    <p:sldId id="350" r:id="rId11"/>
    <p:sldId id="351" r:id="rId12"/>
    <p:sldId id="352" r:id="rId13"/>
    <p:sldId id="338" r:id="rId14"/>
    <p:sldId id="353" r:id="rId15"/>
    <p:sldId id="354" r:id="rId16"/>
    <p:sldId id="359" r:id="rId17"/>
    <p:sldId id="355" r:id="rId18"/>
    <p:sldId id="319" r:id="rId19"/>
  </p:sldIdLst>
  <p:sldSz cx="9144000" cy="6858000" type="screen4x3"/>
  <p:notesSz cx="9309100" cy="7023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52">
          <p15:clr>
            <a:srgbClr val="A4A3A4"/>
          </p15:clr>
        </p15:guide>
        <p15:guide id="2" orient="horz" pos="912">
          <p15:clr>
            <a:srgbClr val="A4A3A4"/>
          </p15:clr>
        </p15:guide>
        <p15:guide id="3" orient="horz" pos="496">
          <p15:clr>
            <a:srgbClr val="A4A3A4"/>
          </p15:clr>
        </p15:guide>
        <p15:guide id="4" orient="horz" pos="1501">
          <p15:clr>
            <a:srgbClr val="A4A3A4"/>
          </p15:clr>
        </p15:guide>
        <p15:guide id="5" orient="horz" pos="953">
          <p15:clr>
            <a:srgbClr val="A4A3A4"/>
          </p15:clr>
        </p15:guide>
        <p15:guide id="6" orient="horz" pos="1840">
          <p15:clr>
            <a:srgbClr val="A4A3A4"/>
          </p15:clr>
        </p15:guide>
        <p15:guide id="7" orient="horz" pos="2176">
          <p15:clr>
            <a:srgbClr val="A4A3A4"/>
          </p15:clr>
        </p15:guide>
        <p15:guide id="8" orient="horz" pos="2622">
          <p15:clr>
            <a:srgbClr val="A4A3A4"/>
          </p15:clr>
        </p15:guide>
        <p15:guide id="9" pos="1019">
          <p15:clr>
            <a:srgbClr val="A4A3A4"/>
          </p15:clr>
        </p15:guide>
        <p15:guide id="10" pos="5520">
          <p15:clr>
            <a:srgbClr val="A4A3A4"/>
          </p15:clr>
        </p15:guide>
        <p15:guide id="11" pos="1296">
          <p15:clr>
            <a:srgbClr val="A4A3A4"/>
          </p15:clr>
        </p15:guide>
        <p15:guide id="12" pos="1207">
          <p15:clr>
            <a:srgbClr val="A4A3A4"/>
          </p15:clr>
        </p15:guide>
        <p15:guide id="13" pos="11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EEEEE"/>
    <a:srgbClr val="231F20"/>
    <a:srgbClr val="D64A57"/>
    <a:srgbClr val="E3173E"/>
    <a:srgbClr val="F8F8F8"/>
    <a:srgbClr val="519136"/>
    <a:srgbClr val="6C679D"/>
    <a:srgbClr val="EE6924"/>
    <a:srgbClr val="136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7" autoAdjust="0"/>
    <p:restoredTop sz="92837" autoAdjust="0"/>
  </p:normalViewPr>
  <p:slideViewPr>
    <p:cSldViewPr>
      <p:cViewPr varScale="1">
        <p:scale>
          <a:sx n="101" d="100"/>
          <a:sy n="101" d="100"/>
        </p:scale>
        <p:origin x="492" y="108"/>
      </p:cViewPr>
      <p:guideLst>
        <p:guide orient="horz" pos="3552"/>
        <p:guide orient="horz" pos="912"/>
        <p:guide orient="horz" pos="496"/>
        <p:guide orient="horz" pos="1501"/>
        <p:guide orient="horz" pos="953"/>
        <p:guide orient="horz" pos="1840"/>
        <p:guide orient="horz" pos="2176"/>
        <p:guide orient="horz" pos="2622"/>
        <p:guide pos="1019"/>
        <p:guide pos="5520"/>
        <p:guide pos="1296"/>
        <p:guide pos="1207"/>
        <p:guide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-1716" y="-84"/>
      </p:cViewPr>
      <p:guideLst>
        <p:guide orient="horz" pos="2212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4D230-A86B-4654-89F0-67EC04DE1849}" type="doc">
      <dgm:prSet loTypeId="urn:microsoft.com/office/officeart/2005/8/layout/process4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CA"/>
        </a:p>
      </dgm:t>
    </dgm:pt>
    <dgm:pt modelId="{0A0FF151-9CAE-4C96-8227-FE16F3471DE3}">
      <dgm:prSet phldrT="[Texte]" custT="1"/>
      <dgm:spPr/>
      <dgm:t>
        <a:bodyPr/>
        <a:lstStyle/>
        <a:p>
          <a:r>
            <a:rPr lang="fr-CA" sz="2400" b="1" smtClean="0">
              <a:solidFill>
                <a:schemeClr val="bg1"/>
              </a:solidFill>
            </a:rPr>
            <a:t>Sources</a:t>
          </a:r>
          <a:endParaRPr lang="fr-CA" sz="2400" b="1" dirty="0">
            <a:solidFill>
              <a:schemeClr val="bg1"/>
            </a:solidFill>
          </a:endParaRPr>
        </a:p>
      </dgm:t>
    </dgm:pt>
    <dgm:pt modelId="{2A53EB7C-1AB0-4570-A772-7C313C5591E4}" type="parTrans" cxnId="{37E5202A-8E0B-474B-B39A-F19B025E2B02}">
      <dgm:prSet/>
      <dgm:spPr/>
      <dgm:t>
        <a:bodyPr/>
        <a:lstStyle/>
        <a:p>
          <a:endParaRPr lang="fr-CA"/>
        </a:p>
      </dgm:t>
    </dgm:pt>
    <dgm:pt modelId="{C6A9ADC0-446A-4B9A-B4E8-18FED3B9B4F4}" type="sibTrans" cxnId="{37E5202A-8E0B-474B-B39A-F19B025E2B02}">
      <dgm:prSet/>
      <dgm:spPr/>
      <dgm:t>
        <a:bodyPr/>
        <a:lstStyle/>
        <a:p>
          <a:endParaRPr lang="fr-CA"/>
        </a:p>
      </dgm:t>
    </dgm:pt>
    <dgm:pt modelId="{ACEC77D6-3CCB-4362-9229-A7A2EC7C17CF}">
      <dgm:prSet phldrT="[Texte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fr-CA" sz="1800" b="1" dirty="0" smtClean="0">
              <a:solidFill>
                <a:schemeClr val="accent5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rPr>
            <a:t>Données administratives</a:t>
          </a:r>
          <a:endParaRPr lang="fr-CA" sz="1800" b="1" dirty="0">
            <a:solidFill>
              <a:schemeClr val="accent5"/>
            </a:solidFill>
          </a:endParaRPr>
        </a:p>
      </dgm:t>
    </dgm:pt>
    <dgm:pt modelId="{E0BF8E3D-A20E-45DF-9171-D856565B7914}" type="parTrans" cxnId="{A0DF219E-A8EB-4FA7-AB71-207E0ECF0B9C}">
      <dgm:prSet/>
      <dgm:spPr/>
      <dgm:t>
        <a:bodyPr/>
        <a:lstStyle/>
        <a:p>
          <a:endParaRPr lang="fr-CA"/>
        </a:p>
      </dgm:t>
    </dgm:pt>
    <dgm:pt modelId="{5FF3E4BC-6002-40C3-9FD4-7D2CE47E7194}" type="sibTrans" cxnId="{A0DF219E-A8EB-4FA7-AB71-207E0ECF0B9C}">
      <dgm:prSet/>
      <dgm:spPr/>
      <dgm:t>
        <a:bodyPr/>
        <a:lstStyle/>
        <a:p>
          <a:endParaRPr lang="fr-CA"/>
        </a:p>
      </dgm:t>
    </dgm:pt>
    <dgm:pt modelId="{2360D11D-B935-425A-90FB-E6577FACD2A1}">
      <dgm:prSet phldrT="[Texte]" custT="1"/>
      <dgm:spPr/>
      <dgm:t>
        <a:bodyPr/>
        <a:lstStyle/>
        <a:p>
          <a:pPr algn="l"/>
          <a:r>
            <a:rPr kumimoji="0" lang="fr-CA" sz="1600" i="0" u="none" strike="noStrike" cap="none" normalizeH="0" baseline="0" dirty="0" smtClean="0">
              <a:ln/>
              <a:solidFill>
                <a:schemeClr val="accent5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rPr>
            <a:t>-  Agences gouvernementales (ministères, agence statistique, …)</a:t>
          </a:r>
        </a:p>
        <a:p>
          <a:pPr algn="l"/>
          <a:r>
            <a:rPr lang="fr-CA" sz="1600" dirty="0" smtClean="0">
              <a:solidFill>
                <a:schemeClr val="accent5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rPr>
            <a:t>-  Organismes internationaux, intergouvernementaux, ONG </a:t>
          </a:r>
        </a:p>
        <a:p>
          <a:pPr marL="180975" indent="-180975" algn="l" rtl="0"/>
          <a:r>
            <a:rPr lang="fr-CA" sz="1600" dirty="0" smtClean="0">
              <a:solidFill>
                <a:schemeClr val="accent5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rPr>
            <a:t>-  Recherches académiques (publications, dépôts de données institutionnels, …)</a:t>
          </a:r>
        </a:p>
        <a:p>
          <a:pPr marL="180975" indent="-180975" algn="l"/>
          <a:r>
            <a:rPr lang="fr-CA" sz="1600" dirty="0" smtClean="0">
              <a:solidFill>
                <a:schemeClr val="accent5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rPr>
            <a:t>-  Organismes privés/commerciaux (associations professionnelles, firmes de sondage, instituts de recherche…)</a:t>
          </a:r>
          <a:endParaRPr lang="fr-CA" sz="1600" dirty="0">
            <a:solidFill>
              <a:schemeClr val="accent5"/>
            </a:solidFill>
          </a:endParaRPr>
        </a:p>
      </dgm:t>
    </dgm:pt>
    <dgm:pt modelId="{D4145D46-F055-48BF-A530-233FB6AC91A6}" type="parTrans" cxnId="{2297B463-CD71-44C4-8418-E4D72EBD5043}">
      <dgm:prSet/>
      <dgm:spPr/>
      <dgm:t>
        <a:bodyPr/>
        <a:lstStyle/>
        <a:p>
          <a:endParaRPr lang="fr-CA"/>
        </a:p>
      </dgm:t>
    </dgm:pt>
    <dgm:pt modelId="{F4CE314B-7F90-4E15-8633-2702E430DAF6}" type="sibTrans" cxnId="{2297B463-CD71-44C4-8418-E4D72EBD5043}">
      <dgm:prSet/>
      <dgm:spPr/>
      <dgm:t>
        <a:bodyPr/>
        <a:lstStyle/>
        <a:p>
          <a:endParaRPr lang="fr-CA"/>
        </a:p>
      </dgm:t>
    </dgm:pt>
    <dgm:pt modelId="{81F2B9BD-6DE5-4B98-BE49-F3015A61CC75}">
      <dgm:prSet phldrT="[Texte]" custT="1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fr-CA" sz="1800" b="1" dirty="0" smtClean="0">
              <a:solidFill>
                <a:schemeClr val="accent5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rPr>
            <a:t>Enquêtes, sondages, recensements</a:t>
          </a:r>
          <a:endParaRPr lang="fr-CA" sz="1800" b="1" dirty="0">
            <a:solidFill>
              <a:schemeClr val="accent5"/>
            </a:solidFill>
          </a:endParaRPr>
        </a:p>
      </dgm:t>
    </dgm:pt>
    <dgm:pt modelId="{5A0E5E12-94E0-48DF-A96A-F0F4BAFC84A8}" type="sibTrans" cxnId="{DDE5F348-75E4-4916-BD9E-31340708547A}">
      <dgm:prSet/>
      <dgm:spPr/>
      <dgm:t>
        <a:bodyPr/>
        <a:lstStyle/>
        <a:p>
          <a:endParaRPr lang="fr-CA"/>
        </a:p>
      </dgm:t>
    </dgm:pt>
    <dgm:pt modelId="{2843F36E-D25A-41D5-9439-BD9FD98A270C}" type="parTrans" cxnId="{DDE5F348-75E4-4916-BD9E-31340708547A}">
      <dgm:prSet/>
      <dgm:spPr/>
      <dgm:t>
        <a:bodyPr/>
        <a:lstStyle/>
        <a:p>
          <a:endParaRPr lang="fr-CA"/>
        </a:p>
      </dgm:t>
    </dgm:pt>
    <dgm:pt modelId="{9069FEF2-4D65-4C45-A390-F6C4747F57B6}" type="pres">
      <dgm:prSet presAssocID="{1714D230-A86B-4654-89F0-67EC04DE18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9F668B7C-D12D-4634-88CD-9B0389B2A9F3}" type="pres">
      <dgm:prSet presAssocID="{2360D11D-B935-425A-90FB-E6577FACD2A1}" presName="boxAndChildren" presStyleCnt="0"/>
      <dgm:spPr/>
    </dgm:pt>
    <dgm:pt modelId="{9DD12113-99FA-4139-8B8A-16DF8D7D68AB}" type="pres">
      <dgm:prSet presAssocID="{2360D11D-B935-425A-90FB-E6577FACD2A1}" presName="parentTextBox" presStyleLbl="node1" presStyleIdx="0" presStyleCnt="2" custScaleY="44261" custLinFactNeighborY="-3147"/>
      <dgm:spPr/>
      <dgm:t>
        <a:bodyPr/>
        <a:lstStyle/>
        <a:p>
          <a:endParaRPr lang="fr-CA"/>
        </a:p>
      </dgm:t>
    </dgm:pt>
    <dgm:pt modelId="{AE42E533-B511-44D4-891B-E6F0C2F1375F}" type="pres">
      <dgm:prSet presAssocID="{C6A9ADC0-446A-4B9A-B4E8-18FED3B9B4F4}" presName="sp" presStyleCnt="0"/>
      <dgm:spPr/>
    </dgm:pt>
    <dgm:pt modelId="{4A55C429-B41E-4D80-87E0-EA108C50788D}" type="pres">
      <dgm:prSet presAssocID="{0A0FF151-9CAE-4C96-8227-FE16F3471DE3}" presName="arrowAndChildren" presStyleCnt="0"/>
      <dgm:spPr/>
    </dgm:pt>
    <dgm:pt modelId="{A55F9B0B-507E-415C-8425-4C615006AFDB}" type="pres">
      <dgm:prSet presAssocID="{0A0FF151-9CAE-4C96-8227-FE16F3471DE3}" presName="parentTextArrow" presStyleLbl="node1" presStyleIdx="0" presStyleCnt="2"/>
      <dgm:spPr/>
      <dgm:t>
        <a:bodyPr/>
        <a:lstStyle/>
        <a:p>
          <a:endParaRPr lang="fr-CA"/>
        </a:p>
      </dgm:t>
    </dgm:pt>
    <dgm:pt modelId="{0FF195E8-C4E9-4D65-BDC1-46F7A78B6E33}" type="pres">
      <dgm:prSet presAssocID="{0A0FF151-9CAE-4C96-8227-FE16F3471DE3}" presName="arrow" presStyleLbl="node1" presStyleIdx="1" presStyleCnt="2" custScaleX="100000" custScaleY="31989" custLinFactNeighborY="-8317"/>
      <dgm:spPr/>
      <dgm:t>
        <a:bodyPr/>
        <a:lstStyle/>
        <a:p>
          <a:endParaRPr lang="fr-CA"/>
        </a:p>
      </dgm:t>
    </dgm:pt>
    <dgm:pt modelId="{D9AAD0EA-E107-4119-9542-7D364770FF73}" type="pres">
      <dgm:prSet presAssocID="{0A0FF151-9CAE-4C96-8227-FE16F3471DE3}" presName="descendantArrow" presStyleCnt="0"/>
      <dgm:spPr/>
    </dgm:pt>
    <dgm:pt modelId="{922BFC9C-7A3A-4475-8930-69F80A107BD4}" type="pres">
      <dgm:prSet presAssocID="{81F2B9BD-6DE5-4B98-BE49-F3015A61CC75}" presName="childTextArrow" presStyleLbl="fgAccFollowNode1" presStyleIdx="0" presStyleCnt="2" custScaleX="65550" custScaleY="37980" custLinFactNeighborY="-1007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528380E-669A-4938-865D-1857AA75BC8C}" type="pres">
      <dgm:prSet presAssocID="{ACEC77D6-3CCB-4362-9229-A7A2EC7C17CF}" presName="childTextArrow" presStyleLbl="fgAccFollowNode1" presStyleIdx="1" presStyleCnt="2" custScaleX="65516" custScaleY="37911" custLinFactNeighborX="24" custLinFactNeighborY="-1010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D0FAAF5E-4955-4716-8988-4F9ADD74D037}" type="presOf" srcId="{81F2B9BD-6DE5-4B98-BE49-F3015A61CC75}" destId="{922BFC9C-7A3A-4475-8930-69F80A107BD4}" srcOrd="0" destOrd="0" presId="urn:microsoft.com/office/officeart/2005/8/layout/process4"/>
    <dgm:cxn modelId="{A33986CA-CAD1-4C15-8BC8-B9EDCD078257}" type="presOf" srcId="{ACEC77D6-3CCB-4362-9229-A7A2EC7C17CF}" destId="{5528380E-669A-4938-865D-1857AA75BC8C}" srcOrd="0" destOrd="0" presId="urn:microsoft.com/office/officeart/2005/8/layout/process4"/>
    <dgm:cxn modelId="{DDE5F348-75E4-4916-BD9E-31340708547A}" srcId="{0A0FF151-9CAE-4C96-8227-FE16F3471DE3}" destId="{81F2B9BD-6DE5-4B98-BE49-F3015A61CC75}" srcOrd="0" destOrd="0" parTransId="{2843F36E-D25A-41D5-9439-BD9FD98A270C}" sibTransId="{5A0E5E12-94E0-48DF-A96A-F0F4BAFC84A8}"/>
    <dgm:cxn modelId="{2297B463-CD71-44C4-8418-E4D72EBD5043}" srcId="{1714D230-A86B-4654-89F0-67EC04DE1849}" destId="{2360D11D-B935-425A-90FB-E6577FACD2A1}" srcOrd="1" destOrd="0" parTransId="{D4145D46-F055-48BF-A530-233FB6AC91A6}" sibTransId="{F4CE314B-7F90-4E15-8633-2702E430DAF6}"/>
    <dgm:cxn modelId="{A0DF219E-A8EB-4FA7-AB71-207E0ECF0B9C}" srcId="{0A0FF151-9CAE-4C96-8227-FE16F3471DE3}" destId="{ACEC77D6-3CCB-4362-9229-A7A2EC7C17CF}" srcOrd="1" destOrd="0" parTransId="{E0BF8E3D-A20E-45DF-9171-D856565B7914}" sibTransId="{5FF3E4BC-6002-40C3-9FD4-7D2CE47E7194}"/>
    <dgm:cxn modelId="{3F245374-6B01-4542-9230-262434563E7A}" type="presOf" srcId="{0A0FF151-9CAE-4C96-8227-FE16F3471DE3}" destId="{0FF195E8-C4E9-4D65-BDC1-46F7A78B6E33}" srcOrd="1" destOrd="0" presId="urn:microsoft.com/office/officeart/2005/8/layout/process4"/>
    <dgm:cxn modelId="{86624F1D-319F-4D0D-BA5C-A2273689CBB6}" type="presOf" srcId="{2360D11D-B935-425A-90FB-E6577FACD2A1}" destId="{9DD12113-99FA-4139-8B8A-16DF8D7D68AB}" srcOrd="0" destOrd="0" presId="urn:microsoft.com/office/officeart/2005/8/layout/process4"/>
    <dgm:cxn modelId="{37E5202A-8E0B-474B-B39A-F19B025E2B02}" srcId="{1714D230-A86B-4654-89F0-67EC04DE1849}" destId="{0A0FF151-9CAE-4C96-8227-FE16F3471DE3}" srcOrd="0" destOrd="0" parTransId="{2A53EB7C-1AB0-4570-A772-7C313C5591E4}" sibTransId="{C6A9ADC0-446A-4B9A-B4E8-18FED3B9B4F4}"/>
    <dgm:cxn modelId="{F9CBCF92-B199-4797-AFA8-FC324A16336B}" type="presOf" srcId="{1714D230-A86B-4654-89F0-67EC04DE1849}" destId="{9069FEF2-4D65-4C45-A390-F6C4747F57B6}" srcOrd="0" destOrd="0" presId="urn:microsoft.com/office/officeart/2005/8/layout/process4"/>
    <dgm:cxn modelId="{3EE95D4E-5C6A-4A6C-8B53-370424ED2913}" type="presOf" srcId="{0A0FF151-9CAE-4C96-8227-FE16F3471DE3}" destId="{A55F9B0B-507E-415C-8425-4C615006AFDB}" srcOrd="0" destOrd="0" presId="urn:microsoft.com/office/officeart/2005/8/layout/process4"/>
    <dgm:cxn modelId="{BE8BEB79-93C2-44DF-9945-B101C41139C3}" type="presParOf" srcId="{9069FEF2-4D65-4C45-A390-F6C4747F57B6}" destId="{9F668B7C-D12D-4634-88CD-9B0389B2A9F3}" srcOrd="0" destOrd="0" presId="urn:microsoft.com/office/officeart/2005/8/layout/process4"/>
    <dgm:cxn modelId="{D2A72FF9-9389-4242-9474-19A6CC21484C}" type="presParOf" srcId="{9F668B7C-D12D-4634-88CD-9B0389B2A9F3}" destId="{9DD12113-99FA-4139-8B8A-16DF8D7D68AB}" srcOrd="0" destOrd="0" presId="urn:microsoft.com/office/officeart/2005/8/layout/process4"/>
    <dgm:cxn modelId="{514CA36E-4F04-48D8-A8F7-A8AF5CC261E6}" type="presParOf" srcId="{9069FEF2-4D65-4C45-A390-F6C4747F57B6}" destId="{AE42E533-B511-44D4-891B-E6F0C2F1375F}" srcOrd="1" destOrd="0" presId="urn:microsoft.com/office/officeart/2005/8/layout/process4"/>
    <dgm:cxn modelId="{12558EF0-037B-4EDA-AF65-9801C012EE90}" type="presParOf" srcId="{9069FEF2-4D65-4C45-A390-F6C4747F57B6}" destId="{4A55C429-B41E-4D80-87E0-EA108C50788D}" srcOrd="2" destOrd="0" presId="urn:microsoft.com/office/officeart/2005/8/layout/process4"/>
    <dgm:cxn modelId="{58AEBBCC-1CC5-4002-B0AE-B800921F0818}" type="presParOf" srcId="{4A55C429-B41E-4D80-87E0-EA108C50788D}" destId="{A55F9B0B-507E-415C-8425-4C615006AFDB}" srcOrd="0" destOrd="0" presId="urn:microsoft.com/office/officeart/2005/8/layout/process4"/>
    <dgm:cxn modelId="{31DBDCE6-28FC-4ED0-BE7F-761D55A6995A}" type="presParOf" srcId="{4A55C429-B41E-4D80-87E0-EA108C50788D}" destId="{0FF195E8-C4E9-4D65-BDC1-46F7A78B6E33}" srcOrd="1" destOrd="0" presId="urn:microsoft.com/office/officeart/2005/8/layout/process4"/>
    <dgm:cxn modelId="{AD72BBBB-CE5D-449B-9A47-8796213543DF}" type="presParOf" srcId="{4A55C429-B41E-4D80-87E0-EA108C50788D}" destId="{D9AAD0EA-E107-4119-9542-7D364770FF73}" srcOrd="2" destOrd="0" presId="urn:microsoft.com/office/officeart/2005/8/layout/process4"/>
    <dgm:cxn modelId="{763D1F8B-059A-4523-9368-9D7888BC25A3}" type="presParOf" srcId="{D9AAD0EA-E107-4119-9542-7D364770FF73}" destId="{922BFC9C-7A3A-4475-8930-69F80A107BD4}" srcOrd="0" destOrd="0" presId="urn:microsoft.com/office/officeart/2005/8/layout/process4"/>
    <dgm:cxn modelId="{059B0FA0-DCAA-4079-8E29-DBDA1F2A4C98}" type="presParOf" srcId="{D9AAD0EA-E107-4119-9542-7D364770FF73}" destId="{5528380E-669A-4938-865D-1857AA75BC8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12113-99FA-4139-8B8A-16DF8D7D68AB}">
      <dsp:nvSpPr>
        <dsp:cNvPr id="0" name=""/>
        <dsp:cNvSpPr/>
      </dsp:nvSpPr>
      <dsp:spPr>
        <a:xfrm>
          <a:off x="0" y="1496289"/>
          <a:ext cx="8784976" cy="136211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CA" sz="1600" i="0" u="none" strike="noStrike" kern="1200" cap="none" normalizeH="0" baseline="0" dirty="0" smtClean="0">
              <a:ln/>
              <a:solidFill>
                <a:schemeClr val="accent5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rPr>
            <a:t>-  Agences gouvernementales (ministères, agence statistique, …)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solidFill>
                <a:schemeClr val="accent5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rPr>
            <a:t>-  Organismes internationaux, intergouvernementaux, ONG </a:t>
          </a:r>
        </a:p>
        <a:p>
          <a:pPr marL="180975" lvl="0" indent="-180975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solidFill>
                <a:schemeClr val="accent5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rPr>
            <a:t>-  Recherches académiques (publications, dépôts de données institutionnels, …)</a:t>
          </a:r>
        </a:p>
        <a:p>
          <a:pPr marL="180975" lvl="0" indent="-180975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>
              <a:solidFill>
                <a:schemeClr val="accent5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rPr>
            <a:t>-  Organismes privés/commerciaux (associations professionnelles, firmes de sondage, instituts de recherche…)</a:t>
          </a:r>
          <a:endParaRPr lang="fr-CA" sz="1600" kern="1200" dirty="0">
            <a:solidFill>
              <a:schemeClr val="accent5"/>
            </a:solidFill>
          </a:endParaRPr>
        </a:p>
      </dsp:txBody>
      <dsp:txXfrm>
        <a:off x="0" y="1496289"/>
        <a:ext cx="8784976" cy="1362114"/>
      </dsp:txXfrm>
    </dsp:sp>
    <dsp:sp modelId="{0FF195E8-C4E9-4D65-BDC1-46F7A78B6E33}">
      <dsp:nvSpPr>
        <dsp:cNvPr id="0" name=""/>
        <dsp:cNvSpPr/>
      </dsp:nvSpPr>
      <dsp:spPr>
        <a:xfrm rot="10800000">
          <a:off x="0" y="0"/>
          <a:ext cx="8784976" cy="1514082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b="1" kern="1200" smtClean="0">
              <a:solidFill>
                <a:schemeClr val="bg1"/>
              </a:solidFill>
            </a:rPr>
            <a:t>Sources</a:t>
          </a:r>
          <a:endParaRPr lang="fr-CA" sz="2400" b="1" kern="1200" dirty="0">
            <a:solidFill>
              <a:schemeClr val="bg1"/>
            </a:solidFill>
          </a:endParaRPr>
        </a:p>
      </dsp:txBody>
      <dsp:txXfrm rot="-10800000">
        <a:off x="0" y="0"/>
        <a:ext cx="8784976" cy="531442"/>
      </dsp:txXfrm>
    </dsp:sp>
    <dsp:sp modelId="{922BFC9C-7A3A-4475-8930-69F80A107BD4}">
      <dsp:nvSpPr>
        <dsp:cNvPr id="0" name=""/>
        <dsp:cNvSpPr/>
      </dsp:nvSpPr>
      <dsp:spPr>
        <a:xfrm>
          <a:off x="1606" y="473308"/>
          <a:ext cx="4392020" cy="53749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1" kern="1200" dirty="0" smtClean="0">
              <a:solidFill>
                <a:schemeClr val="accent5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rPr>
            <a:t>Enquêtes, sondages, recensements</a:t>
          </a:r>
          <a:endParaRPr lang="fr-CA" sz="1800" b="1" kern="1200" dirty="0">
            <a:solidFill>
              <a:schemeClr val="accent5"/>
            </a:solidFill>
          </a:endParaRPr>
        </a:p>
      </dsp:txBody>
      <dsp:txXfrm>
        <a:off x="1606" y="473308"/>
        <a:ext cx="4392020" cy="537495"/>
      </dsp:txXfrm>
    </dsp:sp>
    <dsp:sp modelId="{5528380E-669A-4938-865D-1857AA75BC8C}">
      <dsp:nvSpPr>
        <dsp:cNvPr id="0" name=""/>
        <dsp:cNvSpPr/>
      </dsp:nvSpPr>
      <dsp:spPr>
        <a:xfrm>
          <a:off x="4395233" y="473315"/>
          <a:ext cx="4389742" cy="53651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b="1" kern="1200" dirty="0" smtClean="0">
              <a:solidFill>
                <a:schemeClr val="accent5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rPr>
            <a:t>Données administratives</a:t>
          </a:r>
          <a:endParaRPr lang="fr-CA" sz="1800" b="1" kern="1200" dirty="0">
            <a:solidFill>
              <a:schemeClr val="accent5"/>
            </a:solidFill>
          </a:endParaRPr>
        </a:p>
      </dsp:txBody>
      <dsp:txXfrm>
        <a:off x="4395233" y="473315"/>
        <a:ext cx="4389742" cy="536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15" tIns="45958" rIns="91915" bIns="4595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fr-CA" smtClean="0"/>
              <a:t>CP Formation libre 2012</a:t>
            </a:r>
            <a:endParaRPr lang="fr-CA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5157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15" tIns="45958" rIns="91915" bIns="4595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71945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15" tIns="45958" rIns="91915" bIns="4595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fr-CA" smtClean="0"/>
              <a:t>2012-formation libre.pptx</a:t>
            </a:r>
            <a:endParaRPr lang="fr-CA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5157" y="6671945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15" tIns="45958" rIns="91915" bIns="4595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749EF1-71F5-4BD1-895D-91B228E563A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092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15" tIns="45958" rIns="91915" bIns="4595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fr-CA" smtClean="0"/>
              <a:t>CP Formation libre 2012</a:t>
            </a:r>
            <a:endParaRPr lang="fr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5157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15" tIns="45958" rIns="91915" bIns="4595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7050"/>
            <a:ext cx="3511550" cy="2633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1214" y="3335973"/>
            <a:ext cx="6826674" cy="31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15" tIns="45958" rIns="91915" bIns="45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71945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15" tIns="45958" rIns="91915" bIns="4595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fr-CA" smtClean="0"/>
              <a:t>2012-formation libre.pptx</a:t>
            </a:r>
            <a:endParaRPr lang="fr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5157" y="6671945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15" tIns="45958" rIns="91915" bIns="4595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E52ED3-63ED-4E61-88E4-C07DCE52EE5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6983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D072D-F902-4DC6-B7BB-51D18C72603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>
              <a:latin typeface="Arial" charset="0"/>
            </a:endParaRPr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CP Formation libre 2012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2012-formation libre.pptx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7803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8EFD22-A240-40E9-AABD-F1137EEF653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>
              <a:latin typeface="Arial" charset="0"/>
            </a:endParaRPr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CP Formation libre 2012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2012-formation libre.pptx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6851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CP Formation libre 2012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2012-formation libre.pptx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AE52ED3-63ED-4E61-88E4-C07DCE52EE5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20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FA2B8-8C93-4DA1-9465-0382CD8E224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71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2942">
              <a:buFontTx/>
              <a:buChar char="-"/>
              <a:defRPr/>
            </a:pP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E52ED3-63ED-4E61-88E4-C07DCE52EE5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64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2CA8E-4A79-4FEB-B1D0-49C9ED0DFE1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78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74AAB9-B331-4223-A111-00F7DA87007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>
              <a:latin typeface="Arial" charset="0"/>
            </a:endParaRPr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CP Formation libre 2012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2012-formation libre.pptx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510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78FAA-8F96-4251-B0CD-4350019F662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39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584E28-06BA-4AA0-857F-DF9098C2F61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9155" eaLnBrk="1" hangingPunct="1">
              <a:defRPr/>
            </a:pPr>
            <a:endParaRPr lang="fr-CA" b="0" dirty="0" smtClean="0"/>
          </a:p>
        </p:txBody>
      </p:sp>
    </p:spTree>
    <p:extLst>
      <p:ext uri="{BB962C8B-B14F-4D97-AF65-F5344CB8AC3E}">
        <p14:creationId xmlns:p14="http://schemas.microsoft.com/office/powerpoint/2010/main" val="1666618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0A12D-5151-4429-93C7-4F3953E9CCF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26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4F023D-AE14-478B-8411-FA5C899E262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>
              <a:latin typeface="Arial" charset="0"/>
            </a:endParaRPr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CP Formation libre 2012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2012-formation libre.pptx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166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4B99C-A798-463A-9A6D-2C5E8691FC1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>
              <a:latin typeface="Arial" charset="0"/>
            </a:endParaRPr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CP Formation libre 2012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2012-formation libre.pptx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2827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FA2B8-8C93-4DA1-9465-0382CD8E224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0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74AAB9-B331-4223-A111-00F7DA87007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7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74AAB9-B331-4223-A111-00F7DA87007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6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DE LA PERSONNE Date de la présentation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DE LA PERSONNE Date de la présentation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8263" y="0"/>
            <a:ext cx="1995487" cy="54864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0"/>
            <a:ext cx="5834063" cy="5486400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DE LA PERSONNE Date de la présentation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DE LA PERSONNE Date de la présentation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DE LA PERSONNE Date de la présentation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42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DE LA PERSONNE Date de la présentation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DE LA PERSONNE Date de la présentation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DE LA PERSONNE Date de la présentation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DE LA PERSONNE Date de la présentation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DE LA PERSONNE Date de la présentation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DE LA PERSONNE Date de la présentation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2357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900">
                <a:solidFill>
                  <a:srgbClr val="231F20"/>
                </a:solidFill>
              </a:defRPr>
            </a:lvl1pPr>
          </a:lstStyle>
          <a:p>
            <a:pPr>
              <a:defRPr/>
            </a:pPr>
            <a:r>
              <a:rPr lang="en-US"/>
              <a:t>NOM DE LA PERSONNE</a:t>
            </a:r>
            <a:br>
              <a:rPr lang="en-US"/>
            </a:br>
            <a:r>
              <a:rPr lang="en-US"/>
              <a:t>Date de la présentation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2100" y="76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20"/>
                </a:solidFill>
              </a:defRPr>
            </a:lvl1pPr>
          </a:lstStyle>
          <a:p>
            <a:pPr>
              <a:defRPr/>
            </a:pPr>
            <a:fld id="{98A4DBF2-6A39-4871-851B-042E69F676E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31F2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31F2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31F2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31F2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31F2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231F2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231F2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231F2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231F2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25425" indent="-225425" algn="l" rtl="0" eaLnBrk="0" fontAlgn="base" hangingPunct="0">
        <a:spcBef>
          <a:spcPct val="50000"/>
        </a:spcBef>
        <a:spcAft>
          <a:spcPct val="0"/>
        </a:spcAft>
        <a:buFont typeface="Wingdings" pitchFamily="-65" charset="2"/>
        <a:buChar char="§"/>
        <a:defRPr sz="2200">
          <a:solidFill>
            <a:srgbClr val="231F20"/>
          </a:solidFill>
          <a:latin typeface="+mn-lt"/>
          <a:ea typeface="+mn-ea"/>
          <a:cs typeface="+mn-cs"/>
        </a:defRPr>
      </a:lvl1pPr>
      <a:lvl2pPr marL="647700" indent="-190500" algn="l" rtl="0" eaLnBrk="0" fontAlgn="base" hangingPunct="0">
        <a:spcBef>
          <a:spcPct val="50000"/>
        </a:spcBef>
        <a:spcAft>
          <a:spcPct val="0"/>
        </a:spcAft>
        <a:buFont typeface="Wingdings" pitchFamily="-65" charset="2"/>
        <a:buChar char="§"/>
        <a:defRPr sz="1900">
          <a:solidFill>
            <a:srgbClr val="231F20"/>
          </a:solidFill>
          <a:latin typeface="+mn-lt"/>
          <a:ea typeface="+mn-ea"/>
        </a:defRPr>
      </a:lvl2pPr>
      <a:lvl3pPr marL="1084263" indent="-169863" algn="l" rtl="0" eaLnBrk="0" fontAlgn="base" hangingPunct="0">
        <a:spcBef>
          <a:spcPct val="70000"/>
        </a:spcBef>
        <a:spcAft>
          <a:spcPct val="0"/>
        </a:spcAft>
        <a:buFont typeface="Wingdings" pitchFamily="-65" charset="2"/>
        <a:buChar char="§"/>
        <a:defRPr sz="1600">
          <a:solidFill>
            <a:srgbClr val="231F2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65" charset="2"/>
        <a:buChar char="§"/>
        <a:defRPr sz="2000">
          <a:solidFill>
            <a:srgbClr val="231F2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4.png"/><Relationship Id="rId4" Type="http://schemas.openxmlformats.org/officeDocument/2006/relationships/hyperlink" Target="http://equinox2.uwo.ca/docfiles/ngs/2005/end2005gid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hyperlink" Target="http://www12.statcan.gc.ca/census-recensement/2011/ref/dict/98-301-X2011001-fr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local.fiatlux.tk/montreal/quartiers#quartiers-de-reference-en-habitation" TargetMode="External"/><Relationship Id="rId3" Type="http://schemas.openxmlformats.org/officeDocument/2006/relationships/image" Target="../media/image40.png"/><Relationship Id="rId7" Type="http://schemas.openxmlformats.org/officeDocument/2006/relationships/hyperlink" Target="http://www.statcan.gc.ca/pub/92-195-x/2011001/other-autre/hierarch/h-fra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12.statcan.gc.ca/census-recensement/2016/geo/geosearch-georecherche/index-fra.cfm?LANG=F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can.gc.ca/dli-ild/products-fra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uides.bib.umontreal.ca/uploads/uploads/original/guide-%C3%A9clair-statistiques-2015.pdf?1443022491" TargetMode="External"/><Relationship Id="rId5" Type="http://schemas.openxmlformats.org/officeDocument/2006/relationships/hyperlink" Target="http://guides.bib.umontreal.ca/disciplines/246-Centre-d-information-statistique" TargetMode="Externa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12.statcan.ca/francais/census01/info/census96.cfm" TargetMode="External"/><Relationship Id="rId13" Type="http://schemas.openxmlformats.org/officeDocument/2006/relationships/hyperlink" Target="http://www.statcan.gc.ca/pub/11-402-x/index-fra.htm" TargetMode="External"/><Relationship Id="rId18" Type="http://schemas.openxmlformats.org/officeDocument/2006/relationships/hyperlink" Target="http://www12.statcan.gc.ca/census-recensement/2011/geo/map-carte/ref/thematicmaps-cartesthematiques-index-fra.cfm" TargetMode="External"/><Relationship Id="rId3" Type="http://schemas.openxmlformats.org/officeDocument/2006/relationships/hyperlink" Target="http://www.statcan.gc.ca/dai-quo/index-fra.htm?MMK" TargetMode="External"/><Relationship Id="rId21" Type="http://schemas.openxmlformats.org/officeDocument/2006/relationships/hyperlink" Target="http://www12.statcan.gc.ca/census-recensement/2011/geo/ref/geosuite-fra.cfm" TargetMode="External"/><Relationship Id="rId7" Type="http://schemas.openxmlformats.org/officeDocument/2006/relationships/hyperlink" Target="http://www12.statcan.gc.ca/english/census01/index.cfm" TargetMode="External"/><Relationship Id="rId12" Type="http://schemas.openxmlformats.org/officeDocument/2006/relationships/hyperlink" Target="http://www5.statcan.gc.ca/researchers-chercheurs/index.action?lang=fra&amp;univ=6&amp;search=&amp;start=1&amp;end=25&amp;sort=0&amp;themeId=0&amp;date=&amp;series=&amp;author=&amp;themeState=-1&amp;dateState=-1&amp;seriesState=-1&amp;authorState=-1&amp;showAll=false" TargetMode="External"/><Relationship Id="rId17" Type="http://schemas.openxmlformats.org/officeDocument/2006/relationships/hyperlink" Target="http://www.statcan.gc.ca/fra/mgeo/index?MM=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://www12.statcan.gc.ca/census-recensement/2011/ref/index-fra.cfm" TargetMode="External"/><Relationship Id="rId20" Type="http://schemas.openxmlformats.org/officeDocument/2006/relationships/hyperlink" Target="http://www.statcan.gc.ca/fra/mgeo/codepostau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12.statcan.gc.ca/census-recensement/2006/index-fra.cfm" TargetMode="External"/><Relationship Id="rId11" Type="http://schemas.openxmlformats.org/officeDocument/2006/relationships/hyperlink" Target="http://www5.statcan.gc.ca/cansim/home-accueil?lang=fra" TargetMode="External"/><Relationship Id="rId24" Type="http://schemas.openxmlformats.org/officeDocument/2006/relationships/hyperlink" Target="http://search2.odesi.ca/#/" TargetMode="External"/><Relationship Id="rId5" Type="http://schemas.openxmlformats.org/officeDocument/2006/relationships/hyperlink" Target="http://www12.statcan.gc.ca/census-recensement/2011/index-fra.cfm" TargetMode="External"/><Relationship Id="rId15" Type="http://schemas.openxmlformats.org/officeDocument/2006/relationships/hyperlink" Target="http://www5.statcan.gc.ca/olc-cel/olc.action?ObjId=75-006-X&amp;ObjType=2&amp;lang=fr&amp;Limit=1" TargetMode="External"/><Relationship Id="rId23" Type="http://schemas.openxmlformats.org/officeDocument/2006/relationships/hyperlink" Target="http://www62.statcan.ca/webview/" TargetMode="External"/><Relationship Id="rId10" Type="http://schemas.openxmlformats.org/officeDocument/2006/relationships/hyperlink" Target="http://www12.statcan.gc.ca/census-recensement/2016/dp-pd/index-fra.cfm" TargetMode="External"/><Relationship Id="rId19" Type="http://schemas.openxmlformats.org/officeDocument/2006/relationships/hyperlink" Target="http://www12.statcan.gc.ca/census-recensement/2011/geo/bound-limit/bound-limit-fra.cfm" TargetMode="External"/><Relationship Id="rId4" Type="http://schemas.openxmlformats.org/officeDocument/2006/relationships/hyperlink" Target="http://www.statcan.gc.ca/fra/sujets/index" TargetMode="External"/><Relationship Id="rId9" Type="http://schemas.openxmlformats.org/officeDocument/2006/relationships/hyperlink" Target="http://www12.statcan.gc.ca/census-recensement/index-fra.cfm" TargetMode="External"/><Relationship Id="rId14" Type="http://schemas.openxmlformats.org/officeDocument/2006/relationships/hyperlink" Target="http://www.statcan.gc.ca/pub/12-581-x/12-581-x2015000-fra.htm" TargetMode="External"/><Relationship Id="rId22" Type="http://schemas.openxmlformats.org/officeDocument/2006/relationships/hyperlink" Target="http://www12.statcan.gc.ca/census-recensement/2011/geo/ref/geosearch-georesearche-fra.cfm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data.library.utoronto.ca/content/census-canada-aggregate-statistics" TargetMode="External"/><Relationship Id="rId13" Type="http://schemas.openxmlformats.org/officeDocument/2006/relationships/hyperlink" Target="http://www62.statcan.ca/webview/" TargetMode="External"/><Relationship Id="rId3" Type="http://schemas.openxmlformats.org/officeDocument/2006/relationships/hyperlink" Target="http://archive.org/search.php?query=collection:%22statisticscanada%22%20AND%20(Census%20of%20Canada)" TargetMode="External"/><Relationship Id="rId7" Type="http://schemas.openxmlformats.org/officeDocument/2006/relationships/hyperlink" Target="http://dc1.chass.utoronto.ca/census/" TargetMode="External"/><Relationship Id="rId12" Type="http://schemas.openxmlformats.org/officeDocument/2006/relationships/hyperlink" Target="http://search1.odesi.c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tatcan.gc.ca/pub/98-187-x/4064824-fra.htm" TargetMode="External"/><Relationship Id="rId11" Type="http://schemas.openxmlformats.org/officeDocument/2006/relationships/hyperlink" Target="http://www.statcan.gc.ca/public-publique/beyond20-20-fra.htm" TargetMode="External"/><Relationship Id="rId5" Type="http://schemas.openxmlformats.org/officeDocument/2006/relationships/hyperlink" Target="http://library.queensu.ca/data/census-1665-1871-lc" TargetMode="External"/><Relationship Id="rId15" Type="http://schemas.openxmlformats.org/officeDocument/2006/relationships/hyperlink" Target="http://www.queensu.ca/cora/5data.html" TargetMode="External"/><Relationship Id="rId10" Type="http://schemas.openxmlformats.org/officeDocument/2006/relationships/hyperlink" Target="http://ivt.crepuq.qc.ca/accueil.html" TargetMode="External"/><Relationship Id="rId4" Type="http://schemas.openxmlformats.org/officeDocument/2006/relationships/hyperlink" Target="http://dataverse.scholarsportal.info/dvn/dv/mjm/faces/study/StudyPage.xhtml?globalId=hdl:10864/10936&amp;studyListingIndex=1_ea5fd6e4298c246d435437365ba6" TargetMode="External"/><Relationship Id="rId9" Type="http://schemas.openxmlformats.org/officeDocument/2006/relationships/hyperlink" Target="https://dli-idd.statcan.gc.ca/wds/ReportFolders/reportFolders.aspx?sCS_referer=&amp;sCS_ChosenLang=fr" TargetMode="External"/><Relationship Id="rId14" Type="http://schemas.openxmlformats.org/officeDocument/2006/relationships/hyperlink" Target="http://ouvert.canada.ca/fr/donnees-ouverte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dso.gouv.qc.ca/pls/ken/iwae.proc_acce?p_temp_bran=ISQ" TargetMode="External"/><Relationship Id="rId13" Type="http://schemas.openxmlformats.org/officeDocument/2006/relationships/hyperlink" Target="http://www.msss.gouv.qc.ca/statistiques/" TargetMode="External"/><Relationship Id="rId18" Type="http://schemas.openxmlformats.org/officeDocument/2006/relationships/hyperlink" Target="http://ville.montreal.qc.ca/portal/page?_pageid=6897,67885704&amp;_dad=portal&amp;_schema=PORTAL" TargetMode="External"/><Relationship Id="rId26" Type="http://schemas.openxmlformats.org/officeDocument/2006/relationships/hyperlink" Target="http://emis.santemontreal.qc.ca/outils/atlas-sante-montreal/" TargetMode="External"/><Relationship Id="rId3" Type="http://schemas.openxmlformats.org/officeDocument/2006/relationships/hyperlink" Target="http://www.stat.gouv.qc.ca/" TargetMode="External"/><Relationship Id="rId21" Type="http://schemas.openxmlformats.org/officeDocument/2006/relationships/hyperlink" Target="http://www.mfa.gouv.qc.ca/fr/Famille/chiffres-famille-quebec/Pages/index.aspx" TargetMode="External"/><Relationship Id="rId7" Type="http://schemas.openxmlformats.org/officeDocument/2006/relationships/hyperlink" Target="http://www.stat.gouv.qc.ca/statistiques/population-demographie/bilan-demographique.html" TargetMode="External"/><Relationship Id="rId12" Type="http://schemas.openxmlformats.org/officeDocument/2006/relationships/hyperlink" Target="http://registraire.umontreal.ca/publications-et-ressources/statistiques-officielles/" TargetMode="External"/><Relationship Id="rId17" Type="http://schemas.openxmlformats.org/officeDocument/2006/relationships/hyperlink" Target="http://www.micc.gouv.qc.ca/fr/recherches-statistiques/index.html" TargetMode="External"/><Relationship Id="rId25" Type="http://schemas.openxmlformats.org/officeDocument/2006/relationships/hyperlink" Target="http://donnees.ville.montreal.qc.ca/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://atlas.quebecenforme.org/geoclip_v3/#l=fr;v=map1" TargetMode="External"/><Relationship Id="rId20" Type="http://schemas.openxmlformats.org/officeDocument/2006/relationships/hyperlink" Target="http://www.travail.gouv.qc.ca/publications/liste_par_them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t.gouv.qc.ca/quebec-chiffre-main/qcmfr.htm" TargetMode="External"/><Relationship Id="rId11" Type="http://schemas.openxmlformats.org/officeDocument/2006/relationships/hyperlink" Target="http://www.bci-qc.ca/publications/" TargetMode="External"/><Relationship Id="rId24" Type="http://schemas.openxmlformats.org/officeDocument/2006/relationships/hyperlink" Target="http://publications.gc.ca/site/fra/accueil.html" TargetMode="External"/><Relationship Id="rId5" Type="http://schemas.openxmlformats.org/officeDocument/2006/relationships/hyperlink" Target="http://www.stat.gouv.qc.ca/statistiques/quebec_statistique/accueil.htm" TargetMode="External"/><Relationship Id="rId15" Type="http://schemas.openxmlformats.org/officeDocument/2006/relationships/hyperlink" Target="https://www.inspq.qc.ca/" TargetMode="External"/><Relationship Id="rId23" Type="http://schemas.openxmlformats.org/officeDocument/2006/relationships/hyperlink" Target="https://www.donneesquebec.ca/fr/" TargetMode="External"/><Relationship Id="rId28" Type="http://schemas.openxmlformats.org/officeDocument/2006/relationships/hyperlink" Target="http://observatoire.cmm.qc.ca/swf/indicateursMetropolitains.php" TargetMode="External"/><Relationship Id="rId10" Type="http://schemas.openxmlformats.org/officeDocument/2006/relationships/hyperlink" Target="http://www.mels.gouv.qc.ca/references/statistiques/statistiques-de-leducation/" TargetMode="External"/><Relationship Id="rId19" Type="http://schemas.openxmlformats.org/officeDocument/2006/relationships/hyperlink" Target="http://www.cic.gc.ca/francais/ressources/recherche-stats.asp" TargetMode="External"/><Relationship Id="rId4" Type="http://schemas.openxmlformats.org/officeDocument/2006/relationships/hyperlink" Target="http://www.stat.gouv.qc.ca/statistiques/profils/region_00/region_00.htm" TargetMode="External"/><Relationship Id="rId9" Type="http://schemas.openxmlformats.org/officeDocument/2006/relationships/image" Target="../media/image44.png"/><Relationship Id="rId14" Type="http://schemas.openxmlformats.org/officeDocument/2006/relationships/hyperlink" Target="https://www.canada.ca/fr/services/sante/science-recherche-et-donnees.html" TargetMode="External"/><Relationship Id="rId22" Type="http://schemas.openxmlformats.org/officeDocument/2006/relationships/hyperlink" Target="http://pnq.banq.qc.ca/sdx/pnq/accueil.xsp" TargetMode="External"/><Relationship Id="rId27" Type="http://schemas.openxmlformats.org/officeDocument/2006/relationships/hyperlink" Target="http://ville.montreal.qc.ca/portal/page?_pageid=6897,68149644&amp;_dad=portal&amp;_schema=PORTA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databank.worldbank.org/data/home.aspx" TargetMode="External"/><Relationship Id="rId13" Type="http://schemas.openxmlformats.org/officeDocument/2006/relationships/hyperlink" Target="https://www.openicpsr.org/openicpsr/" TargetMode="External"/><Relationship Id="rId18" Type="http://schemas.openxmlformats.org/officeDocument/2006/relationships/hyperlink" Target="http://www.icpsr.umich.edu/icpsrweb/DSDR/" TargetMode="External"/><Relationship Id="rId26" Type="http://schemas.openxmlformats.org/officeDocument/2006/relationships/image" Target="../media/image50.png"/><Relationship Id="rId3" Type="http://schemas.openxmlformats.org/officeDocument/2006/relationships/image" Target="../media/image45.png"/><Relationship Id="rId21" Type="http://schemas.openxmlformats.org/officeDocument/2006/relationships/hyperlink" Target="http://www.worldvaluessurvey.org/wvs.jsp" TargetMode="External"/><Relationship Id="rId7" Type="http://schemas.openxmlformats.org/officeDocument/2006/relationships/hyperlink" Target="http://data.worldbank.org/indicator/all" TargetMode="External"/><Relationship Id="rId12" Type="http://schemas.openxmlformats.org/officeDocument/2006/relationships/hyperlink" Target="http://www.icpsr.umich.edu/icpsrweb/ICPSR/" TargetMode="External"/><Relationship Id="rId17" Type="http://schemas.openxmlformats.org/officeDocument/2006/relationships/hyperlink" Target="http://www.reseau-quetelet.cnrs.fr/spip/?lang=fr" TargetMode="External"/><Relationship Id="rId25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6" Type="http://schemas.openxmlformats.org/officeDocument/2006/relationships/hyperlink" Target="http://unstats.un.org/unsd/methods/inter-natlinks/sd_natstat.asp" TargetMode="External"/><Relationship Id="rId20" Type="http://schemas.openxmlformats.org/officeDocument/2006/relationships/hyperlink" Target="http://www.re3data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hyperlink" Target="http://www.oecd-ilibrary.org/fr/economics/data/oecd-stat_data-00285-fr" TargetMode="External"/><Relationship Id="rId24" Type="http://schemas.openxmlformats.org/officeDocument/2006/relationships/hyperlink" Target="http://www.dhsprogram.com/Data/" TargetMode="External"/><Relationship Id="rId5" Type="http://schemas.openxmlformats.org/officeDocument/2006/relationships/image" Target="../media/image47.png"/><Relationship Id="rId15" Type="http://schemas.openxmlformats.org/officeDocument/2006/relationships/hyperlink" Target="http://perspective.usherbrooke.ca/bilan/servlet/BMListeStatSpecifique?codetheme=1" TargetMode="External"/><Relationship Id="rId23" Type="http://schemas.openxmlformats.org/officeDocument/2006/relationships/hyperlink" Target="http://www.jdsurvey.net/gbs/gbs.jsp" TargetMode="External"/><Relationship Id="rId10" Type="http://schemas.openxmlformats.org/officeDocument/2006/relationships/hyperlink" Target="http://www.un-ilibrary.org/" TargetMode="External"/><Relationship Id="rId19" Type="http://schemas.openxmlformats.org/officeDocument/2006/relationships/hyperlink" Target="http://www.icpsr.umich.edu/icpsrweb/RCMD/" TargetMode="External"/><Relationship Id="rId4" Type="http://schemas.openxmlformats.org/officeDocument/2006/relationships/image" Target="../media/image46.png"/><Relationship Id="rId9" Type="http://schemas.openxmlformats.org/officeDocument/2006/relationships/hyperlink" Target="http://data.un.org/" TargetMode="External"/><Relationship Id="rId14" Type="http://schemas.openxmlformats.org/officeDocument/2006/relationships/hyperlink" Target="https://www.ipums.org/" TargetMode="External"/><Relationship Id="rId22" Type="http://schemas.openxmlformats.org/officeDocument/2006/relationships/hyperlink" Target="http://apps.who.int/healthinfo/systems/surveydata/index.php/catalog/whs" TargetMode="External"/><Relationship Id="rId27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ne.patenaude@umontreal.c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bib.umontreal.ca/disciplines/246-Donnees-statistiqu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23.statcan.gc.ca/imdb/p2SV_f.pl?Function=getSurvey&amp;SDDS=5057&amp;lang=en&amp;db=imdb&amp;adm=8&amp;dis=2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hyperlink" Target="http://opurl.bib.umontreal.ca:8331/V/BQN6HX1VTH5MH3184DCYY9FSX2H35URC6QC1DATUC3HVCKM7I2-08629?func=native-link&amp;resource=MON04536" TargetMode="External"/><Relationship Id="rId7" Type="http://schemas.openxmlformats.org/officeDocument/2006/relationships/hyperlink" Target="http://www.stat.gouv.qc.ca/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hyperlink" Target="http://search2.odesi.ca/" TargetMode="Externa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vt.crepuq.qc.ca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www5.statcan.gc.ca/cansim/home-accueil?lang=fra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://www.ciqss.umontreal.ca/fr/quoiDeNeuf.html" TargetMode="External"/><Relationship Id="rId4" Type="http://schemas.openxmlformats.org/officeDocument/2006/relationships/hyperlink" Target="http://www.statcan.gc.ca/start-debut-fra.html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statcan.gc.ca/access_acces/alternative_alternatif.action?l=fra&amp;keng=18102&amp;kfra=18102&amp;loc=http://www.beyond2020.com/media/downloads/SC/ProBrowser.ex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hyperlink" Target="http://ici.radio-canada.ca/nouvelles/special/2016/9/metro-montreal-68-stations-analyse/" TargetMode="External"/><Relationship Id="rId12" Type="http://schemas.openxmlformats.org/officeDocument/2006/relationships/hyperlink" Target="https://demographics.virginia.edu/DotMap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presse.ca/actualites/elections-quebec-2012/carte-interactive-des-elections-provinciales-2008/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hyperlink" Target="http://www.politico.com/2016-election/results/map/presid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12.statcan.gc.ca/census-recensement/2016/dp-pd/prof/index.cfm?Lang=F" TargetMode="External"/><Relationship Id="rId5" Type="http://schemas.openxmlformats.org/officeDocument/2006/relationships/hyperlink" Target="http://www12.statcan.gc.ca/census-recensement/2016/geo/index-fra.cfm" TargetMode="Externa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572072" y="4797152"/>
            <a:ext cx="624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500" b="1" dirty="0" smtClean="0">
                <a:solidFill>
                  <a:srgbClr val="231F20"/>
                </a:solidFill>
              </a:rPr>
              <a:t>Caroline Patenaude</a:t>
            </a:r>
            <a:endParaRPr lang="en-US" sz="1500" b="1" dirty="0">
              <a:solidFill>
                <a:srgbClr val="231F20"/>
              </a:solidFill>
            </a:endParaRPr>
          </a:p>
          <a:p>
            <a:pPr algn="r" eaLnBrk="1" hangingPunct="1"/>
            <a:r>
              <a:rPr lang="en-US" sz="1500" dirty="0">
                <a:solidFill>
                  <a:srgbClr val="231F20"/>
                </a:solidFill>
              </a:rPr>
              <a:t>	Bibliothécaire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1200" b="1" dirty="0">
                <a:solidFill>
                  <a:srgbClr val="231F20"/>
                </a:solidFill>
              </a:rPr>
              <a:t>BIBLIOTHÈQUE DES LETTRES ET SCIENCES HUMAINES</a:t>
            </a:r>
            <a:br>
              <a:rPr lang="en-US" sz="1200" b="1" dirty="0">
                <a:solidFill>
                  <a:srgbClr val="231F20"/>
                </a:solidFill>
              </a:rPr>
            </a:br>
            <a:r>
              <a:rPr lang="en-US" sz="1200" b="1" dirty="0" smtClean="0">
                <a:solidFill>
                  <a:srgbClr val="231F20"/>
                </a:solidFill>
              </a:rPr>
              <a:t>20 </a:t>
            </a:r>
            <a:r>
              <a:rPr lang="en-US" sz="1200" b="1" dirty="0" err="1" smtClean="0">
                <a:solidFill>
                  <a:srgbClr val="231F20"/>
                </a:solidFill>
              </a:rPr>
              <a:t>septembre</a:t>
            </a:r>
            <a:r>
              <a:rPr lang="en-US" sz="1200" b="1" dirty="0" smtClean="0">
                <a:solidFill>
                  <a:srgbClr val="231F20"/>
                </a:solidFill>
              </a:rPr>
              <a:t> 2017</a:t>
            </a:r>
            <a:endParaRPr lang="en-US" sz="1600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716016" y="2682826"/>
            <a:ext cx="430418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r">
              <a:spcBef>
                <a:spcPts val="600"/>
              </a:spcBef>
            </a:pPr>
            <a:endParaRPr lang="fr-CA" b="1" dirty="0" smtClean="0">
              <a:solidFill>
                <a:srgbClr val="231F20"/>
              </a:solidFill>
            </a:endParaRPr>
          </a:p>
          <a:p>
            <a:pPr algn="r">
              <a:spcBef>
                <a:spcPts val="600"/>
              </a:spcBef>
            </a:pPr>
            <a:r>
              <a:rPr lang="fr-CA" b="1" dirty="0" smtClean="0">
                <a:solidFill>
                  <a:srgbClr val="231F20"/>
                </a:solidFill>
              </a:rPr>
              <a:t>Introduction à la </a:t>
            </a:r>
            <a:r>
              <a:rPr lang="fr-CA" b="1" dirty="0">
                <a:solidFill>
                  <a:srgbClr val="231F20"/>
                </a:solidFill>
              </a:rPr>
              <a:t>r</a:t>
            </a:r>
            <a:r>
              <a:rPr lang="fr-CA" b="1" dirty="0" smtClean="0">
                <a:solidFill>
                  <a:srgbClr val="231F20"/>
                </a:solidFill>
              </a:rPr>
              <a:t>echerche </a:t>
            </a:r>
          </a:p>
          <a:p>
            <a:pPr algn="r">
              <a:spcBef>
                <a:spcPts val="600"/>
              </a:spcBef>
            </a:pPr>
            <a:r>
              <a:rPr lang="fr-CA" b="1" dirty="0" smtClean="0">
                <a:solidFill>
                  <a:srgbClr val="231F20"/>
                </a:solidFill>
              </a:rPr>
              <a:t>de statistiques et de données populationnelles</a:t>
            </a:r>
            <a:endParaRPr lang="fr-CA" b="1" dirty="0">
              <a:solidFill>
                <a:srgbClr val="231F2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914241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1465110"/>
            <a:ext cx="3536618" cy="248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ChangeArrowheads="1"/>
          </p:cNvSpPr>
          <p:nvPr/>
        </p:nvSpPr>
        <p:spPr bwMode="auto">
          <a:xfrm>
            <a:off x="642938" y="2143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85000"/>
              </a:lnSpc>
            </a:pPr>
            <a:endParaRPr lang="fr-FR" sz="3000" b="1">
              <a:solidFill>
                <a:srgbClr val="231F20"/>
              </a:solidFill>
            </a:endParaRPr>
          </a:p>
        </p:txBody>
      </p:sp>
      <p:sp>
        <p:nvSpPr>
          <p:cNvPr id="17411" name="Text Box 16"/>
          <p:cNvSpPr txBox="1">
            <a:spLocks noChangeArrowheads="1"/>
          </p:cNvSpPr>
          <p:nvPr/>
        </p:nvSpPr>
        <p:spPr bwMode="auto">
          <a:xfrm>
            <a:off x="6959600" y="3048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17412" name="Text Box 16"/>
          <p:cNvSpPr txBox="1">
            <a:spLocks noChangeArrowheads="1"/>
          </p:cNvSpPr>
          <p:nvPr/>
        </p:nvSpPr>
        <p:spPr bwMode="auto">
          <a:xfrm>
            <a:off x="6959600" y="5118100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17413" name="Slide Number Placeholder 5"/>
          <p:cNvSpPr txBox="1">
            <a:spLocks/>
          </p:cNvSpPr>
          <p:nvPr/>
        </p:nvSpPr>
        <p:spPr bwMode="auto">
          <a:xfrm>
            <a:off x="6642100" y="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fr-FR" sz="1200">
              <a:solidFill>
                <a:srgbClr val="231F2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4375" y="1643063"/>
            <a:ext cx="66436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 sz="18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ZoneTexte 7"/>
          <p:cNvSpPr txBox="1">
            <a:spLocks noChangeArrowheads="1"/>
          </p:cNvSpPr>
          <p:nvPr/>
        </p:nvSpPr>
        <p:spPr bwMode="auto">
          <a:xfrm>
            <a:off x="43811" y="189991"/>
            <a:ext cx="61926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chemeClr val="bg1"/>
                </a:solidFill>
              </a:rPr>
              <a:t>De la population à la publication</a:t>
            </a:r>
            <a:endParaRPr lang="fr-CA" sz="3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i.huffpost.com/gen/1829330/images/o-CROWD-OF-PEOPLE-faceboo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14307"/>
          <a:stretch/>
        </p:blipFill>
        <p:spPr bwMode="auto">
          <a:xfrm>
            <a:off x="-3085" y="740991"/>
            <a:ext cx="9180512" cy="611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7713" y="927637"/>
            <a:ext cx="4322773" cy="23391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A" sz="1800" i="1" dirty="0" smtClean="0">
                <a:solidFill>
                  <a:schemeClr val="bg1"/>
                </a:solidFill>
                <a:hlinkClick r:id="rId4"/>
              </a:rPr>
              <a:t>Enquête </a:t>
            </a:r>
            <a:r>
              <a:rPr lang="fr-CA" sz="1800" i="1" dirty="0">
                <a:solidFill>
                  <a:schemeClr val="bg1"/>
                </a:solidFill>
                <a:hlinkClick r:id="rId4"/>
              </a:rPr>
              <a:t>nationale auprès des diplômés</a:t>
            </a:r>
            <a:endParaRPr lang="fr-CA" sz="1800" i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►"/>
            </a:pPr>
            <a:r>
              <a:rPr lang="fr-CA" sz="1600" b="1" dirty="0">
                <a:solidFill>
                  <a:schemeClr val="accent5"/>
                </a:solidFill>
              </a:rPr>
              <a:t>Échantillon</a:t>
            </a:r>
            <a:r>
              <a:rPr lang="fr-CA" sz="1600" dirty="0">
                <a:solidFill>
                  <a:schemeClr val="accent5"/>
                </a:solidFill>
              </a:rPr>
              <a:t>: 60 701 sur une population de 375 275 </a:t>
            </a:r>
            <a:r>
              <a:rPr lang="fr-CA" sz="1600" dirty="0" smtClean="0">
                <a:solidFill>
                  <a:schemeClr val="accent5"/>
                </a:solidFill>
              </a:rPr>
              <a:t>(nb</a:t>
            </a:r>
            <a:r>
              <a:rPr lang="fr-CA" sz="1600" dirty="0">
                <a:solidFill>
                  <a:schemeClr val="accent5"/>
                </a:solidFill>
              </a:rPr>
              <a:t>. de diplômés dans la base de sondage </a:t>
            </a:r>
            <a:r>
              <a:rPr lang="fr-CA" sz="1600" dirty="0" smtClean="0">
                <a:solidFill>
                  <a:schemeClr val="accent5"/>
                </a:solidFill>
              </a:rPr>
              <a:t>finale)</a:t>
            </a:r>
            <a:endParaRPr lang="fr-CA" sz="1600" dirty="0">
              <a:solidFill>
                <a:schemeClr val="accent5"/>
              </a:solidFill>
            </a:endParaRPr>
          </a:p>
          <a:p>
            <a:pPr marL="285750" indent="-285750">
              <a:buFont typeface="Arial" pitchFamily="34" charset="0"/>
              <a:buChar char="►"/>
            </a:pPr>
            <a:endParaRPr lang="fr-CA" sz="1600" b="1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itchFamily="34" charset="0"/>
              <a:buChar char="►"/>
            </a:pPr>
            <a:r>
              <a:rPr lang="fr-CA" sz="1600" b="1" dirty="0" smtClean="0">
                <a:solidFill>
                  <a:schemeClr val="accent5"/>
                </a:solidFill>
              </a:rPr>
              <a:t>Base </a:t>
            </a:r>
            <a:r>
              <a:rPr lang="fr-CA" sz="1600" b="1" dirty="0">
                <a:solidFill>
                  <a:schemeClr val="accent5"/>
                </a:solidFill>
              </a:rPr>
              <a:t>de sondage</a:t>
            </a:r>
            <a:r>
              <a:rPr lang="fr-CA" sz="1600" dirty="0">
                <a:solidFill>
                  <a:schemeClr val="accent5"/>
                </a:solidFill>
              </a:rPr>
              <a:t>: liste de l’ensemble des diplômés des universités, des collèges et des écoles de métiers/écoles professionnelles du </a:t>
            </a:r>
            <a:r>
              <a:rPr lang="fr-CA" sz="1600" dirty="0" smtClean="0">
                <a:solidFill>
                  <a:schemeClr val="accent5"/>
                </a:solidFill>
              </a:rPr>
              <a:t>Canada</a:t>
            </a:r>
            <a:endParaRPr lang="fr-CA" sz="1600" dirty="0">
              <a:solidFill>
                <a:schemeClr val="accent5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63862" y="1656176"/>
            <a:ext cx="5279160" cy="2863274"/>
            <a:chOff x="395536" y="1087528"/>
            <a:chExt cx="5279160" cy="286327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/>
            <a:srcRect l="3622" t="10743" r="3147" b="5441"/>
            <a:stretch/>
          </p:blipFill>
          <p:spPr bwMode="auto">
            <a:xfrm>
              <a:off x="395536" y="1087528"/>
              <a:ext cx="5279160" cy="286327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sp>
          <p:nvSpPr>
            <p:cNvPr id="18" name="ZoneTexte 17"/>
            <p:cNvSpPr txBox="1"/>
            <p:nvPr/>
          </p:nvSpPr>
          <p:spPr>
            <a:xfrm>
              <a:off x="396740" y="1125016"/>
              <a:ext cx="3520516" cy="30777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4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rPr>
                <a:t>Microdonnées</a:t>
              </a:r>
              <a:r>
                <a:rPr kumimoji="0" lang="fr-CA" sz="14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rPr>
                <a:t> &gt; données brutes récoltées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1350869" y="2451460"/>
            <a:ext cx="5813419" cy="2594667"/>
            <a:chOff x="1233971" y="2356888"/>
            <a:chExt cx="5845082" cy="2594667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4717" y="2356888"/>
              <a:ext cx="5834336" cy="2594667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1233971" y="2357845"/>
              <a:ext cx="1935472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rPr>
                <a:t>Statistiques produites </a:t>
              </a: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rPr>
                <a:t>à partir des données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920788" y="3573016"/>
            <a:ext cx="2561627" cy="3238105"/>
            <a:chOff x="3069079" y="3593958"/>
            <a:chExt cx="2561627" cy="323810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75334" y="3593958"/>
              <a:ext cx="2555372" cy="3238105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3069079" y="6285068"/>
              <a:ext cx="193924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rPr>
                <a:t>Publications officielles </a:t>
              </a: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rPr>
                <a:t>ou scientifiques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527051" y="752311"/>
            <a:ext cx="3581453" cy="6061065"/>
            <a:chOff x="5379566" y="692520"/>
            <a:chExt cx="3791606" cy="6165480"/>
          </a:xfrm>
        </p:grpSpPr>
        <p:pic>
          <p:nvPicPr>
            <p:cNvPr id="9" name="Picture 4" descr="C:\Users\p0373489\AppData\Local\Temp\SNAGHTML48178d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566" y="692520"/>
              <a:ext cx="3791606" cy="61654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7318018" y="6532183"/>
              <a:ext cx="1853154" cy="31307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charset="0"/>
                  <a:ea typeface="ＭＳ Ｐゴシック" pitchFamily="-65" charset="-128"/>
                  <a:cs typeface="+mn-cs"/>
                </a:rPr>
                <a:t>Journaux et médias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35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95" y="-66057"/>
            <a:ext cx="8395146" cy="1143000"/>
          </a:xfrm>
        </p:spPr>
        <p:txBody>
          <a:bodyPr/>
          <a:lstStyle/>
          <a:p>
            <a:r>
              <a:rPr lang="fr-CA" sz="2800" kern="1200" dirty="0" smtClean="0">
                <a:solidFill>
                  <a:srgbClr val="136CBA"/>
                </a:solidFill>
                <a:latin typeface="Arial" charset="0"/>
                <a:ea typeface="ＭＳ Ｐゴシック" pitchFamily="-65" charset="-128"/>
                <a:cs typeface="+mn-cs"/>
              </a:rPr>
              <a:t>Importance de la documentation &gt; Métadonnées</a:t>
            </a:r>
            <a:br>
              <a:rPr lang="fr-CA" sz="2800" kern="1200" dirty="0" smtClean="0">
                <a:solidFill>
                  <a:srgbClr val="136CBA"/>
                </a:solidFill>
                <a:latin typeface="Arial" charset="0"/>
                <a:ea typeface="ＭＳ Ｐゴシック" pitchFamily="-65" charset="-128"/>
                <a:cs typeface="+mn-cs"/>
              </a:rPr>
            </a:br>
            <a:r>
              <a:rPr lang="fr-CA" sz="1800" kern="1200" dirty="0" smtClean="0">
                <a:solidFill>
                  <a:srgbClr val="136CBA"/>
                </a:solidFill>
                <a:latin typeface="Arial" charset="0"/>
                <a:ea typeface="ＭＳ Ｐゴシック" pitchFamily="-65" charset="-128"/>
                <a:cs typeface="+mn-cs"/>
              </a:rPr>
              <a:t>Les définitions, les sources de données et la méthodologie</a:t>
            </a:r>
            <a:endParaRPr lang="fr-CA" sz="1800" kern="1200" dirty="0">
              <a:solidFill>
                <a:srgbClr val="136CBA"/>
              </a:solidFill>
              <a:latin typeface="Arial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995" y="1455425"/>
            <a:ext cx="7561346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1704975">
              <a:tabLst>
                <a:tab pos="271463" algn="l"/>
              </a:tabLst>
            </a:pPr>
            <a:r>
              <a:rPr lang="fr-CA" b="1" dirty="0">
                <a:solidFill>
                  <a:srgbClr val="231F20"/>
                </a:solidFill>
                <a:latin typeface="Arial" charset="0"/>
                <a:ea typeface="ＭＳ Ｐゴシック" pitchFamily="-65" charset="-128"/>
              </a:rPr>
              <a:t>Statistiques = définitions</a:t>
            </a:r>
          </a:p>
          <a:p>
            <a:pPr marL="1527175"/>
            <a:endParaRPr lang="fr-CA" sz="2000" dirty="0">
              <a:solidFill>
                <a:schemeClr val="accent5"/>
              </a:solidFill>
            </a:endParaRPr>
          </a:p>
          <a:p>
            <a:pPr marL="180975"/>
            <a:r>
              <a:rPr lang="fr-CA" sz="2000" dirty="0" smtClean="0">
                <a:solidFill>
                  <a:schemeClr val="accent5"/>
                </a:solidFill>
              </a:rPr>
              <a:t>Qu’est-ce qu’une </a:t>
            </a:r>
            <a:r>
              <a:rPr lang="fr-CA" sz="2000" i="1" dirty="0" smtClean="0">
                <a:solidFill>
                  <a:schemeClr val="accent5"/>
                </a:solidFill>
              </a:rPr>
              <a:t>famille</a:t>
            </a:r>
            <a:r>
              <a:rPr lang="fr-CA" sz="2000" dirty="0" smtClean="0">
                <a:solidFill>
                  <a:schemeClr val="accent5"/>
                </a:solidFill>
              </a:rPr>
              <a:t> ? </a:t>
            </a:r>
          </a:p>
          <a:p>
            <a:pPr marL="1704975"/>
            <a:r>
              <a:rPr lang="fr-CA" sz="2000" dirty="0" smtClean="0">
                <a:solidFill>
                  <a:schemeClr val="accent5"/>
                </a:solidFill>
              </a:rPr>
              <a:t>une </a:t>
            </a:r>
            <a:r>
              <a:rPr lang="fr-CA" sz="2000" i="1" dirty="0" smtClean="0">
                <a:solidFill>
                  <a:schemeClr val="accent5"/>
                </a:solidFill>
              </a:rPr>
              <a:t>minorité visible</a:t>
            </a:r>
            <a:r>
              <a:rPr lang="fr-CA" sz="2000" dirty="0" smtClean="0">
                <a:solidFill>
                  <a:schemeClr val="accent5"/>
                </a:solidFill>
              </a:rPr>
              <a:t> ? </a:t>
            </a:r>
          </a:p>
          <a:p>
            <a:pPr marL="1704975"/>
            <a:r>
              <a:rPr lang="fr-CA" sz="2000" dirty="0" smtClean="0">
                <a:solidFill>
                  <a:schemeClr val="accent5"/>
                </a:solidFill>
              </a:rPr>
              <a:t>un </a:t>
            </a:r>
            <a:r>
              <a:rPr lang="fr-CA" sz="2000" dirty="0">
                <a:solidFill>
                  <a:schemeClr val="accent5"/>
                </a:solidFill>
              </a:rPr>
              <a:t>  </a:t>
            </a:r>
            <a:r>
              <a:rPr lang="fr-CA" sz="2000" i="1" dirty="0">
                <a:solidFill>
                  <a:schemeClr val="accent5"/>
                </a:solidFill>
              </a:rPr>
              <a:t>autochtone</a:t>
            </a:r>
            <a:r>
              <a:rPr lang="fr-CA" sz="2000" dirty="0">
                <a:solidFill>
                  <a:schemeClr val="accent5"/>
                </a:solidFill>
              </a:rPr>
              <a:t> ? </a:t>
            </a:r>
            <a:r>
              <a:rPr lang="fr-CA" sz="2000" dirty="0" smtClean="0">
                <a:solidFill>
                  <a:schemeClr val="accent5"/>
                </a:solidFill>
              </a:rPr>
              <a:t>	    </a:t>
            </a:r>
          </a:p>
          <a:p>
            <a:pPr marL="1704975"/>
            <a:r>
              <a:rPr lang="fr-CA" sz="2000" dirty="0" smtClean="0">
                <a:solidFill>
                  <a:schemeClr val="accent5"/>
                </a:solidFill>
              </a:rPr>
              <a:t>un   </a:t>
            </a:r>
            <a:r>
              <a:rPr lang="fr-CA" sz="2000" i="1" dirty="0" smtClean="0">
                <a:solidFill>
                  <a:schemeClr val="accent5"/>
                </a:solidFill>
              </a:rPr>
              <a:t>taux de chômage</a:t>
            </a:r>
          </a:p>
          <a:p>
            <a:pPr marL="1704975"/>
            <a:r>
              <a:rPr lang="fr-CA" sz="2000" dirty="0">
                <a:solidFill>
                  <a:schemeClr val="accent5"/>
                </a:solidFill>
              </a:rPr>
              <a:t>une </a:t>
            </a:r>
            <a:r>
              <a:rPr lang="fr-CA" sz="2000" i="1" dirty="0">
                <a:solidFill>
                  <a:schemeClr val="accent5"/>
                </a:solidFill>
              </a:rPr>
              <a:t>ville</a:t>
            </a:r>
            <a:r>
              <a:rPr lang="fr-CA" sz="2000" dirty="0">
                <a:solidFill>
                  <a:schemeClr val="accent5"/>
                </a:solidFill>
              </a:rPr>
              <a:t> ?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794500" y="228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2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10 de 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+mn-cs"/>
            </a:endParaRPr>
          </a:p>
        </p:txBody>
      </p:sp>
      <p:pic>
        <p:nvPicPr>
          <p:cNvPr id="5" name="Imag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8275">
            <a:off x="7104324" y="1219116"/>
            <a:ext cx="1623895" cy="2075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6483">
            <a:off x="7671398" y="2371736"/>
            <a:ext cx="1301314" cy="1780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176" y="4294694"/>
            <a:ext cx="1522848" cy="24482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6163" y="4764738"/>
            <a:ext cx="4304149" cy="202386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471" y="4221088"/>
            <a:ext cx="3923809" cy="4095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6200000">
            <a:off x="-129979" y="5274064"/>
            <a:ext cx="2732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800" dirty="0">
                <a:solidFill>
                  <a:schemeClr val="bg1"/>
                </a:solidFill>
              </a:rPr>
              <a:t>http://faculty.neu.edu.cn/cc/zhangyf/papers/How-to-Lie-with-Statistics.pdf</a:t>
            </a:r>
          </a:p>
        </p:txBody>
      </p:sp>
    </p:spTree>
    <p:extLst>
      <p:ext uri="{BB962C8B-B14F-4D97-AF65-F5344CB8AC3E}">
        <p14:creationId xmlns:p14="http://schemas.microsoft.com/office/powerpoint/2010/main" val="26363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ChangeArrowheads="1"/>
          </p:cNvSpPr>
          <p:nvPr/>
        </p:nvSpPr>
        <p:spPr bwMode="auto">
          <a:xfrm>
            <a:off x="642938" y="2143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85000"/>
              </a:lnSpc>
            </a:pPr>
            <a:endParaRPr lang="fr-FR" sz="3000" b="1">
              <a:solidFill>
                <a:srgbClr val="231F20"/>
              </a:solidFill>
            </a:endParaRPr>
          </a:p>
        </p:txBody>
      </p:sp>
      <p:sp>
        <p:nvSpPr>
          <p:cNvPr id="17411" name="Text Box 16"/>
          <p:cNvSpPr txBox="1">
            <a:spLocks noChangeArrowheads="1"/>
          </p:cNvSpPr>
          <p:nvPr/>
        </p:nvSpPr>
        <p:spPr bwMode="auto">
          <a:xfrm>
            <a:off x="6959600" y="3048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17412" name="Text Box 16"/>
          <p:cNvSpPr txBox="1">
            <a:spLocks noChangeArrowheads="1"/>
          </p:cNvSpPr>
          <p:nvPr/>
        </p:nvSpPr>
        <p:spPr bwMode="auto">
          <a:xfrm>
            <a:off x="6959600" y="5118100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17413" name="Slide Number Placeholder 5"/>
          <p:cNvSpPr txBox="1">
            <a:spLocks/>
          </p:cNvSpPr>
          <p:nvPr/>
        </p:nvSpPr>
        <p:spPr bwMode="auto">
          <a:xfrm>
            <a:off x="6642100" y="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fr-FR" sz="1200">
              <a:solidFill>
                <a:srgbClr val="231F2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2987" y="4149080"/>
            <a:ext cx="3207809" cy="7386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1400" dirty="0" smtClean="0">
                <a:solidFill>
                  <a:schemeClr val="accent1"/>
                </a:solidFill>
              </a:rPr>
              <a:t>Montréal, Région métropolitaine </a:t>
            </a:r>
            <a:r>
              <a:rPr lang="fr-CA" sz="1400" dirty="0">
                <a:solidFill>
                  <a:schemeClr val="accent1"/>
                </a:solidFill>
              </a:rPr>
              <a:t>de recensement </a:t>
            </a:r>
            <a:r>
              <a:rPr lang="fr-CA" sz="1400" dirty="0" smtClean="0">
                <a:solidFill>
                  <a:schemeClr val="accent1"/>
                </a:solidFill>
              </a:rPr>
              <a:t>(RMR) / Agglomération </a:t>
            </a:r>
            <a:r>
              <a:rPr lang="fr-CA" sz="1400" dirty="0">
                <a:solidFill>
                  <a:schemeClr val="accent1"/>
                </a:solidFill>
              </a:rPr>
              <a:t>de </a:t>
            </a:r>
            <a:r>
              <a:rPr lang="fr-CA" sz="1400" dirty="0" smtClean="0">
                <a:solidFill>
                  <a:schemeClr val="accent1"/>
                </a:solidFill>
              </a:rPr>
              <a:t>recensement (AR)</a:t>
            </a:r>
            <a:endParaRPr lang="fr-CA" sz="1400" dirty="0">
              <a:solidFill>
                <a:schemeClr val="accent1"/>
              </a:solidFill>
            </a:endParaRPr>
          </a:p>
        </p:txBody>
      </p:sp>
      <p:sp>
        <p:nvSpPr>
          <p:cNvPr id="17415" name="ZoneTexte 7"/>
          <p:cNvSpPr txBox="1">
            <a:spLocks noChangeArrowheads="1"/>
          </p:cNvSpPr>
          <p:nvPr/>
        </p:nvSpPr>
        <p:spPr bwMode="auto">
          <a:xfrm>
            <a:off x="251520" y="116632"/>
            <a:ext cx="7012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</a:rPr>
              <a:t>Attention à la géographie – ex: Montréal</a:t>
            </a:r>
            <a:endParaRPr lang="fr-CA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4841" y="4185373"/>
            <a:ext cx="2798488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CA" sz="1400" dirty="0">
                <a:solidFill>
                  <a:schemeClr val="accent1"/>
                </a:solidFill>
              </a:rPr>
              <a:t>Montréal, Territoire équivalent </a:t>
            </a:r>
            <a:endParaRPr lang="fr-CA" sz="1400" dirty="0" smtClean="0">
              <a:solidFill>
                <a:schemeClr val="accent1"/>
              </a:solidFill>
            </a:endParaRPr>
          </a:p>
          <a:p>
            <a:r>
              <a:rPr lang="fr-CA" sz="1400" dirty="0" smtClean="0">
                <a:solidFill>
                  <a:schemeClr val="accent1"/>
                </a:solidFill>
              </a:rPr>
              <a:t>(</a:t>
            </a:r>
            <a:r>
              <a:rPr lang="fr-CA" sz="1400" dirty="0">
                <a:solidFill>
                  <a:schemeClr val="accent1"/>
                </a:solidFill>
              </a:rPr>
              <a:t>Division de </a:t>
            </a:r>
            <a:r>
              <a:rPr lang="fr-CA" sz="1400" dirty="0" smtClean="0">
                <a:solidFill>
                  <a:schemeClr val="accent1"/>
                </a:solidFill>
              </a:rPr>
              <a:t>recensement)</a:t>
            </a:r>
            <a:endParaRPr lang="fr-CA" sz="1400" dirty="0">
              <a:solidFill>
                <a:schemeClr val="accent1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94500" y="228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2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11 de 17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b="9671"/>
          <a:stretch/>
        </p:blipFill>
        <p:spPr>
          <a:xfrm>
            <a:off x="6439477" y="1124744"/>
            <a:ext cx="2603049" cy="29424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b="9671"/>
          <a:stretch/>
        </p:blipFill>
        <p:spPr>
          <a:xfrm>
            <a:off x="138794" y="1146855"/>
            <a:ext cx="3235138" cy="28582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/>
          <a:srcRect b="10883"/>
          <a:stretch/>
        </p:blipFill>
        <p:spPr>
          <a:xfrm>
            <a:off x="3464402" y="1114689"/>
            <a:ext cx="2818927" cy="292253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07374" y="4171952"/>
            <a:ext cx="2667254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CA" sz="1400" dirty="0" smtClean="0">
                <a:solidFill>
                  <a:schemeClr val="accent1"/>
                </a:solidFill>
              </a:rPr>
              <a:t>Montréal, Ville </a:t>
            </a:r>
          </a:p>
          <a:p>
            <a:r>
              <a:rPr lang="fr-CA" sz="1400" dirty="0" smtClean="0">
                <a:solidFill>
                  <a:schemeClr val="accent1"/>
                </a:solidFill>
              </a:rPr>
              <a:t>(Subdivision de recensement)</a:t>
            </a:r>
            <a:endParaRPr lang="fr-CA" sz="1400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0168" y="5035417"/>
            <a:ext cx="5153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accent1"/>
                </a:solidFill>
                <a:hlinkClick r:id="rId6"/>
              </a:rPr>
              <a:t>Géorecherche</a:t>
            </a:r>
            <a:endParaRPr lang="fr-CA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accent1"/>
                </a:solidFill>
                <a:hlinkClick r:id="rId7"/>
              </a:rPr>
              <a:t>Hiérarchie </a:t>
            </a:r>
            <a:r>
              <a:rPr lang="fr-CA" sz="2000" dirty="0">
                <a:solidFill>
                  <a:schemeClr val="accent1"/>
                </a:solidFill>
                <a:hlinkClick r:id="rId7"/>
              </a:rPr>
              <a:t>des unités </a:t>
            </a:r>
            <a:r>
              <a:rPr lang="fr-CA" sz="2000" dirty="0" smtClean="0">
                <a:solidFill>
                  <a:schemeClr val="accent1"/>
                </a:solidFill>
                <a:hlinkClick r:id="rId7"/>
              </a:rPr>
              <a:t>géographiques</a:t>
            </a:r>
            <a:endParaRPr lang="fr-CA" sz="20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accent1"/>
                </a:solidFill>
              </a:rPr>
              <a:t>Attention - </a:t>
            </a:r>
            <a:r>
              <a:rPr lang="fr-CA" sz="2000" dirty="0" smtClean="0">
                <a:solidFill>
                  <a:schemeClr val="accent1"/>
                </a:solidFill>
                <a:hlinkClick r:id="rId8"/>
              </a:rPr>
              <a:t>arrondissements vs quartiers</a:t>
            </a:r>
            <a:endParaRPr lang="fr-CA" sz="2000" dirty="0">
              <a:solidFill>
                <a:schemeClr val="accent1"/>
              </a:solidFill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492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ChangeArrowheads="1"/>
          </p:cNvSpPr>
          <p:nvPr/>
        </p:nvSpPr>
        <p:spPr bwMode="auto">
          <a:xfrm>
            <a:off x="642938" y="214313"/>
            <a:ext cx="7772400" cy="89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85000"/>
              </a:lnSpc>
            </a:pPr>
            <a:endParaRPr lang="fr-FR" sz="3000" b="1" dirty="0">
              <a:solidFill>
                <a:srgbClr val="231F20"/>
              </a:solidFill>
            </a:endParaRPr>
          </a:p>
        </p:txBody>
      </p:sp>
      <p:sp>
        <p:nvSpPr>
          <p:cNvPr id="15363" name="Text Box 16"/>
          <p:cNvSpPr txBox="1">
            <a:spLocks noChangeArrowheads="1"/>
          </p:cNvSpPr>
          <p:nvPr/>
        </p:nvSpPr>
        <p:spPr bwMode="auto">
          <a:xfrm>
            <a:off x="6959600" y="3048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15364" name="Text Box 16"/>
          <p:cNvSpPr txBox="1">
            <a:spLocks noChangeArrowheads="1"/>
          </p:cNvSpPr>
          <p:nvPr/>
        </p:nvSpPr>
        <p:spPr bwMode="auto">
          <a:xfrm>
            <a:off x="6959600" y="5118100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15365" name="Slide Number Placeholder 5"/>
          <p:cNvSpPr txBox="1">
            <a:spLocks/>
          </p:cNvSpPr>
          <p:nvPr/>
        </p:nvSpPr>
        <p:spPr bwMode="auto">
          <a:xfrm>
            <a:off x="6642100" y="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fr-FR" sz="1200">
              <a:solidFill>
                <a:srgbClr val="231F20"/>
              </a:solidFill>
            </a:endParaRPr>
          </a:p>
        </p:txBody>
      </p:sp>
      <p:sp>
        <p:nvSpPr>
          <p:cNvPr id="15367" name="ZoneTexte 7"/>
          <p:cNvSpPr txBox="1">
            <a:spLocks noChangeArrowheads="1"/>
          </p:cNvSpPr>
          <p:nvPr/>
        </p:nvSpPr>
        <p:spPr bwMode="auto">
          <a:xfrm>
            <a:off x="325437" y="164326"/>
            <a:ext cx="67865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3000" dirty="0">
                <a:solidFill>
                  <a:schemeClr val="bg1"/>
                </a:solidFill>
              </a:rPr>
              <a:t>Sources </a:t>
            </a:r>
            <a:r>
              <a:rPr lang="fr-CA" sz="3000" dirty="0" smtClean="0">
                <a:solidFill>
                  <a:schemeClr val="bg1"/>
                </a:solidFill>
              </a:rPr>
              <a:t>présentées &gt; </a:t>
            </a:r>
            <a:r>
              <a:rPr lang="fr-CA" sz="2000" b="1" dirty="0" smtClean="0">
                <a:solidFill>
                  <a:schemeClr val="bg1"/>
                </a:solidFill>
              </a:rPr>
              <a:t>Canada / Québec</a:t>
            </a:r>
            <a:endParaRPr lang="fr-CA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7504" y="3212976"/>
            <a:ext cx="2920950" cy="15841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0975" lvl="0" indent="-180975">
              <a:buFont typeface="Arial" pitchFamily="34" charset="0"/>
              <a:buChar char="•"/>
            </a:pPr>
            <a:r>
              <a:rPr lang="fr-CA" sz="1400" b="1" dirty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Recensement de la </a:t>
            </a:r>
            <a:r>
              <a:rPr lang="fr-CA" sz="1400" b="1" dirty="0" smtClean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population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fr-CA" sz="1400" b="1" dirty="0" smtClean="0">
                <a:solidFill>
                  <a:schemeClr val="accent1">
                    <a:lumMod val="75000"/>
                  </a:schemeClr>
                </a:solidFill>
              </a:rPr>
              <a:t>Enquête nationale sur les ménages (ENM)</a:t>
            </a:r>
            <a:endParaRPr lang="fr-CA" sz="1400" dirty="0">
              <a:solidFill>
                <a:schemeClr val="accent6">
                  <a:lumMod val="10000"/>
                </a:schemeClr>
              </a:solidFill>
            </a:endParaRPr>
          </a:p>
          <a:p>
            <a:pPr marL="180975" lvl="0" indent="-180975">
              <a:buFont typeface="Arial" pitchFamily="34" charset="0"/>
              <a:buChar char="•"/>
            </a:pPr>
            <a:r>
              <a:rPr lang="fr-CA" sz="1400" dirty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Enquête sociale générale 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fr-CA" sz="1400" dirty="0" smtClean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Enquête </a:t>
            </a:r>
            <a:r>
              <a:rPr lang="fr-CA" sz="1400" dirty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sur les dépenses des familles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091210" y="3212976"/>
            <a:ext cx="2920950" cy="15841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0975" lvl="0" indent="-180975">
              <a:buFont typeface="Arial" pitchFamily="34" charset="0"/>
              <a:buChar char="•"/>
            </a:pPr>
            <a:r>
              <a:rPr lang="fr-CA" sz="1400" dirty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Enquête sur la population active </a:t>
            </a:r>
            <a:endParaRPr lang="fr-CA" sz="1400" dirty="0">
              <a:solidFill>
                <a:schemeClr val="accent6">
                  <a:lumMod val="10000"/>
                </a:schemeClr>
              </a:solidFill>
            </a:endParaRPr>
          </a:p>
          <a:p>
            <a:pPr marL="180975" lvl="0" indent="-180975">
              <a:buFont typeface="Arial" pitchFamily="34" charset="0"/>
              <a:buChar char="•"/>
            </a:pPr>
            <a:r>
              <a:rPr lang="fr-CA" sz="1400" dirty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Enquête nationale sur le don, le bénévolat et la participation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fr-CA" sz="1400" dirty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Enquête sur la dynamique du travail et du revenu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115546" y="3212976"/>
            <a:ext cx="2920950" cy="15841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0975" lvl="0" indent="-180975">
              <a:buFont typeface="Arial" pitchFamily="34" charset="0"/>
              <a:buChar char="•"/>
            </a:pPr>
            <a:r>
              <a:rPr lang="fr-CA" sz="1400" dirty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Enquête nationale auprès des diplômés</a:t>
            </a:r>
            <a:endParaRPr lang="fr-CA" sz="1400" dirty="0">
              <a:solidFill>
                <a:schemeClr val="accent6">
                  <a:lumMod val="10000"/>
                </a:schemeClr>
              </a:solidFill>
            </a:endParaRPr>
          </a:p>
          <a:p>
            <a:pPr marL="180975" lvl="0" indent="-180975">
              <a:buFont typeface="Arial" pitchFamily="34" charset="0"/>
              <a:buChar char="•"/>
            </a:pPr>
            <a:r>
              <a:rPr lang="fr-CA" sz="1400" dirty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Enquête longitudinale nationale sur les enfants et les jeunes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fr-CA" sz="1400" dirty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Enquête sur l'éducation et sur la formation des adultes</a:t>
            </a:r>
            <a:endParaRPr lang="fr-CA" sz="14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07504" y="2852936"/>
            <a:ext cx="292095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z="1600" b="1" dirty="0">
                <a:solidFill>
                  <a:schemeClr val="accent6">
                    <a:lumMod val="10000"/>
                  </a:schemeClr>
                </a:solidFill>
                <a:cs typeface="Calibri" pitchFamily="34" charset="0"/>
              </a:rPr>
              <a:t>Familles, </a:t>
            </a:r>
            <a:r>
              <a:rPr lang="fr-CA" sz="1600" b="1" dirty="0" smtClean="0">
                <a:solidFill>
                  <a:schemeClr val="accent6">
                    <a:lumMod val="10000"/>
                  </a:schemeClr>
                </a:solidFill>
                <a:cs typeface="Calibri" pitchFamily="34" charset="0"/>
              </a:rPr>
              <a:t>ménages</a:t>
            </a:r>
            <a:endParaRPr lang="fr-CA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093715" y="2852564"/>
            <a:ext cx="292095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z="1800" b="1" dirty="0" smtClean="0">
                <a:solidFill>
                  <a:schemeClr val="accent6">
                    <a:lumMod val="10000"/>
                  </a:schemeClr>
                </a:solidFill>
                <a:latin typeface="+mj-lt"/>
                <a:cs typeface="Calibri" pitchFamily="34" charset="0"/>
              </a:rPr>
              <a:t>Travail</a:t>
            </a:r>
            <a:endParaRPr lang="fr-CA" sz="1800" b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115546" y="2852936"/>
            <a:ext cx="292095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+mj-lt"/>
                <a:ea typeface="ＭＳ Ｐゴシック" pitchFamily="-65" charset="-128"/>
                <a:cs typeface="ＭＳ Ｐゴシック" pitchFamily="-65" charset="-128"/>
              </a:rPr>
              <a:t>Éducation</a:t>
            </a:r>
            <a:endParaRPr kumimoji="0" lang="fr-CA" sz="1800" b="1" i="0" u="none" strike="noStrike" cap="none" normalizeH="0" baseline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07504" y="5229200"/>
            <a:ext cx="2920950" cy="15121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0975" lvl="0" indent="-180975">
              <a:buFont typeface="Arial" pitchFamily="34" charset="0"/>
              <a:buChar char="•"/>
            </a:pPr>
            <a:r>
              <a:rPr lang="fr-CA" sz="1400" dirty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Enquête sur la santé dans les collectivités canadiennes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fr-CA" sz="1400" dirty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Enquête de surveillance de l'usage du tabac au Canada  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fr-CA" sz="1400" dirty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Enquête sur le tabagisme chez les jeunes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07504" y="4869160"/>
            <a:ext cx="292095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z="1600" b="1" dirty="0" smtClean="0">
                <a:solidFill>
                  <a:schemeClr val="accent6">
                    <a:lumMod val="10000"/>
                  </a:schemeClr>
                </a:solidFill>
                <a:cs typeface="Calibri" pitchFamily="34" charset="0"/>
              </a:rPr>
              <a:t>Santé</a:t>
            </a:r>
            <a:endParaRPr lang="fr-CA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091210" y="5229200"/>
            <a:ext cx="2920950" cy="15121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0975" lvl="0" indent="-180975">
              <a:buFont typeface="Arial" pitchFamily="34" charset="0"/>
              <a:buChar char="•"/>
            </a:pPr>
            <a:r>
              <a:rPr lang="fr-CA" sz="1400" dirty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Enquête canadienne sur l'utilisation de l'Internet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91210" y="4869160"/>
            <a:ext cx="292095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z="1600" b="1" dirty="0" smtClean="0">
                <a:solidFill>
                  <a:schemeClr val="accent6">
                    <a:lumMod val="10000"/>
                  </a:schemeClr>
                </a:solidFill>
                <a:cs typeface="Calibri" pitchFamily="34" charset="0"/>
              </a:rPr>
              <a:t>Technologie</a:t>
            </a:r>
            <a:endParaRPr lang="fr-CA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115546" y="5229200"/>
            <a:ext cx="2920950" cy="15121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fr-CA" sz="1400" dirty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Enquête auprès des peuples autochtones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115546" y="4869160"/>
            <a:ext cx="292095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z="1600" b="1" dirty="0" smtClean="0">
                <a:solidFill>
                  <a:schemeClr val="accent6">
                    <a:lumMod val="10000"/>
                  </a:schemeClr>
                </a:solidFill>
                <a:cs typeface="Calibri" pitchFamily="34" charset="0"/>
              </a:rPr>
              <a:t>Autochtones</a:t>
            </a:r>
            <a:endParaRPr lang="fr-CA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907" y="2204864"/>
            <a:ext cx="9036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fr-CA" sz="2000" dirty="0" smtClean="0">
                <a:solidFill>
                  <a:schemeClr val="accent4">
                    <a:lumMod val="75000"/>
                  </a:schemeClr>
                </a:solidFill>
              </a:rPr>
              <a:t>Statistique </a:t>
            </a:r>
            <a:r>
              <a:rPr lang="fr-CA" sz="2000" dirty="0">
                <a:solidFill>
                  <a:schemeClr val="accent4">
                    <a:lumMod val="75000"/>
                  </a:schemeClr>
                </a:solidFill>
              </a:rPr>
              <a:t>Canada  </a:t>
            </a:r>
            <a:r>
              <a:rPr lang="fr-CA" sz="2200" dirty="0" smtClean="0">
                <a:solidFill>
                  <a:schemeClr val="accent6">
                    <a:lumMod val="10000"/>
                  </a:schemeClr>
                </a:solidFill>
              </a:rPr>
              <a:t>&gt; voir la liste complète des enquêtes de l’</a:t>
            </a:r>
            <a:r>
              <a:rPr lang="fr-CA" sz="2200" dirty="0" smtClean="0">
                <a:solidFill>
                  <a:schemeClr val="accent6">
                    <a:lumMod val="10000"/>
                  </a:schemeClr>
                </a:solidFill>
                <a:hlinkClick r:id="rId3"/>
              </a:rPr>
              <a:t>IDD</a:t>
            </a:r>
            <a:endParaRPr lang="fr-CA" sz="22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3" name="Picture 2" descr="https://encrypted-tbn2.gstatic.com/images?q=tbn:ANd9GcQ54dOiGOF9lX7rd0iyP-71G1mWToL18YJS8nVpGJD161sN4OkNJ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1"/>
          <a:stretch/>
        </p:blipFill>
        <p:spPr bwMode="auto">
          <a:xfrm>
            <a:off x="7794021" y="1331909"/>
            <a:ext cx="1349979" cy="87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94500" y="228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2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12 de 17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642" y="984287"/>
            <a:ext cx="89289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>
              <a:defRPr/>
            </a:pPr>
            <a:r>
              <a:rPr lang="fr-CA" sz="2000" b="1" dirty="0">
                <a:solidFill>
                  <a:schemeClr val="accent4">
                    <a:lumMod val="75000"/>
                  </a:schemeClr>
                </a:solidFill>
              </a:rPr>
              <a:t>Point de départ &gt; </a:t>
            </a:r>
            <a:r>
              <a:rPr lang="fr-CA" sz="2000" i="1" dirty="0">
                <a:solidFill>
                  <a:schemeClr val="accent5"/>
                </a:solidFill>
              </a:rPr>
              <a:t>Centre d’information statistique</a:t>
            </a:r>
          </a:p>
          <a:p>
            <a:pPr marL="914400" indent="-285750">
              <a:buFont typeface="Arial" pitchFamily="34" charset="0"/>
              <a:buChar char="►"/>
              <a:defRPr/>
            </a:pPr>
            <a:r>
              <a:rPr lang="fr-CA" sz="1400" u="sng" dirty="0">
                <a:solidFill>
                  <a:schemeClr val="accent5"/>
                </a:solidFill>
                <a:hlinkClick r:id="rId5"/>
              </a:rPr>
              <a:t>http://</a:t>
            </a:r>
            <a:r>
              <a:rPr lang="fr-CA" sz="1400" u="sng" dirty="0" smtClean="0">
                <a:solidFill>
                  <a:schemeClr val="accent5"/>
                </a:solidFill>
                <a:hlinkClick r:id="rId5"/>
              </a:rPr>
              <a:t>guides.bib.umontreal.ca/disciplines/246-Centre-d-information-statistique</a:t>
            </a:r>
            <a:endParaRPr lang="fr-CA" sz="1400" u="sng" dirty="0" smtClean="0">
              <a:solidFill>
                <a:schemeClr val="accent5"/>
              </a:solidFill>
            </a:endParaRPr>
          </a:p>
          <a:p>
            <a:pPr marL="914400" indent="-285750">
              <a:buFont typeface="Arial" pitchFamily="34" charset="0"/>
              <a:buChar char="►"/>
              <a:defRPr/>
            </a:pPr>
            <a:endParaRPr lang="fr-CA" sz="1400" u="sng" dirty="0">
              <a:solidFill>
                <a:schemeClr val="accent5"/>
              </a:solidFill>
            </a:endParaRPr>
          </a:p>
          <a:p>
            <a:pPr marL="914400" indent="-285750">
              <a:buFont typeface="Arial" pitchFamily="34" charset="0"/>
              <a:buChar char="►"/>
              <a:defRPr/>
            </a:pPr>
            <a:r>
              <a:rPr lang="fr-CA" sz="1400" u="sng" dirty="0" smtClean="0">
                <a:solidFill>
                  <a:schemeClr val="accent5"/>
                </a:solidFill>
                <a:hlinkClick r:id="rId6"/>
              </a:rPr>
              <a:t>Guide-éclair</a:t>
            </a:r>
            <a:endParaRPr lang="fr-CA" sz="1400" u="sng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153" y="0"/>
            <a:ext cx="7772400" cy="908720"/>
          </a:xfrm>
        </p:spPr>
        <p:txBody>
          <a:bodyPr/>
          <a:lstStyle/>
          <a:p>
            <a:r>
              <a:rPr lang="fr-CA" sz="2800" b="0" dirty="0" smtClean="0">
                <a:solidFill>
                  <a:schemeClr val="bg1"/>
                </a:solidFill>
              </a:rPr>
              <a:t>Accès aux données de Statistique Canada</a:t>
            </a:r>
            <a:endParaRPr lang="fr-CA" sz="2800" b="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766744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fr-CA" sz="1800" dirty="0" smtClean="0"/>
              <a:t>Statistique Canada réalise de multiples enquêtes </a:t>
            </a:r>
            <a:r>
              <a:rPr lang="fr-CA" sz="1800" dirty="0"/>
              <a:t>et programmes </a:t>
            </a:r>
            <a:r>
              <a:rPr lang="fr-CA" sz="1800" dirty="0" smtClean="0"/>
              <a:t>statistiques dans de nombreux domaines et diffuse les données via différents produits de données:</a:t>
            </a:r>
          </a:p>
          <a:p>
            <a:pPr marL="0" lvl="0" indent="0">
              <a:spcBef>
                <a:spcPts val="0"/>
              </a:spcBef>
              <a:buNone/>
            </a:pPr>
            <a:endParaRPr lang="fr-CA" sz="1600" dirty="0" smtClean="0"/>
          </a:p>
          <a:p>
            <a:pPr lvl="0">
              <a:spcBef>
                <a:spcPts val="0"/>
              </a:spcBef>
            </a:pPr>
            <a:r>
              <a:rPr lang="fr-CA" sz="1600" dirty="0" smtClean="0"/>
              <a:t>Articles </a:t>
            </a:r>
            <a:r>
              <a:rPr lang="fr-CA" sz="1600" dirty="0"/>
              <a:t>dans </a:t>
            </a:r>
            <a:r>
              <a:rPr lang="fr-CA" sz="1600" dirty="0">
                <a:hlinkClick r:id="rId3"/>
              </a:rPr>
              <a:t>Le </a:t>
            </a:r>
            <a:r>
              <a:rPr lang="fr-CA" sz="1600" dirty="0" smtClean="0">
                <a:hlinkClick r:id="rId3"/>
              </a:rPr>
              <a:t>Quotidien</a:t>
            </a:r>
            <a:r>
              <a:rPr lang="fr-CA" sz="1600" dirty="0" smtClean="0"/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fr-CA" sz="1600" dirty="0"/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►"/>
            </a:pPr>
            <a:r>
              <a:rPr lang="fr-CA" sz="1600" b="1" dirty="0" smtClean="0"/>
              <a:t>Tableaux, publications, analyses </a:t>
            </a:r>
            <a:r>
              <a:rPr lang="fr-CA" sz="1600" b="1" dirty="0" smtClean="0">
                <a:hlinkClick r:id="rId4"/>
              </a:rPr>
              <a:t>statistiques par sujet</a:t>
            </a:r>
            <a:r>
              <a:rPr lang="fr-CA" sz="1600" b="1" dirty="0" smtClean="0"/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fr-CA" sz="1600" b="1" dirty="0"/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►"/>
            </a:pPr>
            <a:r>
              <a:rPr lang="fr-CA" sz="1600" b="1" dirty="0" smtClean="0">
                <a:solidFill>
                  <a:schemeClr val="accent5"/>
                </a:solidFill>
              </a:rPr>
              <a:t>Documentation </a:t>
            </a:r>
            <a:r>
              <a:rPr lang="fr-CA" sz="1600" b="1" dirty="0">
                <a:solidFill>
                  <a:schemeClr val="accent5"/>
                </a:solidFill>
              </a:rPr>
              <a:t>et données agrégées des </a:t>
            </a:r>
            <a:r>
              <a:rPr lang="fr-CA" sz="1600" b="1" dirty="0" smtClean="0">
                <a:solidFill>
                  <a:schemeClr val="accent5"/>
                </a:solidFill>
              </a:rPr>
              <a:t>recensements: </a:t>
            </a:r>
            <a:r>
              <a:rPr lang="fr-CA" sz="1600" b="1" dirty="0" smtClean="0">
                <a:solidFill>
                  <a:schemeClr val="accent5"/>
                </a:solidFill>
                <a:hlinkClick r:id="rId5"/>
              </a:rPr>
              <a:t>2011</a:t>
            </a:r>
            <a:r>
              <a:rPr lang="fr-CA" sz="1600" b="1" dirty="0" smtClean="0">
                <a:solidFill>
                  <a:schemeClr val="accent5"/>
                </a:solidFill>
              </a:rPr>
              <a:t>, </a:t>
            </a:r>
            <a:r>
              <a:rPr lang="fr-CA" sz="1600" b="1" dirty="0">
                <a:solidFill>
                  <a:schemeClr val="accent5"/>
                </a:solidFill>
                <a:hlinkClick r:id="rId6"/>
              </a:rPr>
              <a:t>2006</a:t>
            </a:r>
            <a:r>
              <a:rPr lang="fr-CA" sz="1600" b="1" dirty="0" smtClean="0">
                <a:solidFill>
                  <a:schemeClr val="accent5"/>
                </a:solidFill>
              </a:rPr>
              <a:t>, </a:t>
            </a:r>
            <a:r>
              <a:rPr lang="fr-CA" sz="1600" b="1" dirty="0">
                <a:solidFill>
                  <a:schemeClr val="accent5"/>
                </a:solidFill>
                <a:hlinkClick r:id="rId7"/>
              </a:rPr>
              <a:t>2001</a:t>
            </a:r>
            <a:r>
              <a:rPr lang="fr-CA" sz="1600" b="1" dirty="0" smtClean="0">
                <a:solidFill>
                  <a:schemeClr val="accent5"/>
                </a:solidFill>
              </a:rPr>
              <a:t>, </a:t>
            </a:r>
            <a:r>
              <a:rPr lang="fr-CA" sz="1600" b="1" dirty="0" smtClean="0">
                <a:solidFill>
                  <a:schemeClr val="accent5"/>
                </a:solidFill>
                <a:hlinkClick r:id="rId8"/>
              </a:rPr>
              <a:t>1996</a:t>
            </a:r>
            <a:r>
              <a:rPr lang="fr-CA" sz="1600" b="1" dirty="0" smtClean="0">
                <a:solidFill>
                  <a:schemeClr val="accent5"/>
                </a:solidFill>
              </a:rPr>
              <a:t>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►"/>
            </a:pPr>
            <a:r>
              <a:rPr lang="fr-CA" sz="1600" b="1" i="1" dirty="0" smtClean="0">
                <a:solidFill>
                  <a:schemeClr val="accent5"/>
                </a:solidFill>
                <a:hlinkClick r:id="rId9"/>
              </a:rPr>
              <a:t>Programme du recensement 2016</a:t>
            </a:r>
            <a:r>
              <a:rPr lang="fr-CA" sz="1600" b="1" i="1" dirty="0" smtClean="0">
                <a:solidFill>
                  <a:schemeClr val="accent5"/>
                </a:solidFill>
              </a:rPr>
              <a:t>: </a:t>
            </a:r>
            <a:r>
              <a:rPr lang="fr-CA" sz="1600" b="1" dirty="0" smtClean="0">
                <a:solidFill>
                  <a:schemeClr val="accent5"/>
                </a:solidFill>
                <a:hlinkClick r:id="rId10"/>
              </a:rPr>
              <a:t>Produits de données</a:t>
            </a:r>
            <a:r>
              <a:rPr lang="fr-CA" sz="1600" b="1" dirty="0" smtClean="0">
                <a:solidFill>
                  <a:schemeClr val="accent5"/>
                </a:solidFill>
              </a:rPr>
              <a:t> (Profil, faits saillants, tableaux, …)</a:t>
            </a:r>
            <a:endParaRPr lang="fr-CA" sz="1600" b="1" dirty="0">
              <a:solidFill>
                <a:schemeClr val="accent5"/>
              </a:solidFill>
            </a:endParaRP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►"/>
            </a:pPr>
            <a:endParaRPr lang="fr-CA" sz="1600" b="1" i="1" dirty="0">
              <a:solidFill>
                <a:schemeClr val="accent5"/>
              </a:solidFill>
              <a:hlinkClick r:id="rId11"/>
            </a:endParaRP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►"/>
            </a:pPr>
            <a:r>
              <a:rPr lang="fr-CA" sz="1600" b="1" dirty="0" err="1" smtClean="0">
                <a:solidFill>
                  <a:schemeClr val="accent5"/>
                </a:solidFill>
                <a:hlinkClick r:id="rId11"/>
              </a:rPr>
              <a:t>Cansim</a:t>
            </a:r>
            <a:r>
              <a:rPr lang="fr-CA" sz="1600" b="1" dirty="0" smtClean="0">
                <a:solidFill>
                  <a:schemeClr val="accent5"/>
                </a:solidFill>
                <a:hlinkClick r:id="rId11"/>
              </a:rPr>
              <a:t> </a:t>
            </a:r>
            <a:r>
              <a:rPr lang="fr-CA" sz="1600" b="1" dirty="0">
                <a:solidFill>
                  <a:schemeClr val="accent5"/>
                </a:solidFill>
              </a:rPr>
              <a:t>: principale base de donnée socio-économique (séries chronologiques</a:t>
            </a:r>
            <a:r>
              <a:rPr lang="fr-CA" sz="1600" b="1" dirty="0" smtClean="0">
                <a:solidFill>
                  <a:schemeClr val="accent5"/>
                </a:solidFill>
              </a:rPr>
              <a:t>).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►"/>
            </a:pPr>
            <a:endParaRPr lang="fr-CA" sz="1600" b="1" dirty="0"/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►"/>
            </a:pPr>
            <a:r>
              <a:rPr lang="fr-CA" sz="1600" b="1" dirty="0" smtClean="0">
                <a:hlinkClick r:id="rId12"/>
              </a:rPr>
              <a:t>Nombreuses publications </a:t>
            </a:r>
            <a:r>
              <a:rPr lang="fr-CA" sz="1600" b="1" dirty="0" smtClean="0"/>
              <a:t>incluant </a:t>
            </a:r>
            <a:r>
              <a:rPr lang="fr-CA" sz="1600" b="1" dirty="0"/>
              <a:t>des </a:t>
            </a:r>
            <a:r>
              <a:rPr lang="fr-CA" sz="1600" b="1" dirty="0" smtClean="0"/>
              <a:t>articles, périodiques, rapports analytiques et méthodologiques, ouvrages de référence (</a:t>
            </a:r>
            <a:r>
              <a:rPr lang="fr-CA" sz="1600" b="1" i="1" dirty="0" smtClean="0">
                <a:hlinkClick r:id="rId13"/>
              </a:rPr>
              <a:t>Annuaire du Canada</a:t>
            </a:r>
            <a:r>
              <a:rPr lang="fr-CA" sz="1600" b="1" dirty="0" smtClean="0"/>
              <a:t>, </a:t>
            </a:r>
            <a:r>
              <a:rPr lang="fr-CA" sz="1600" b="1" i="1" dirty="0" smtClean="0">
                <a:hlinkClick r:id="rId14"/>
              </a:rPr>
              <a:t>Coup d’œil sur le Canada</a:t>
            </a:r>
            <a:r>
              <a:rPr lang="fr-CA" sz="1600" b="1" dirty="0" smtClean="0"/>
              <a:t>, </a:t>
            </a:r>
            <a:r>
              <a:rPr lang="fr-CA" sz="1600" b="1" i="1" dirty="0" smtClean="0">
                <a:hlinkClick r:id="rId15"/>
              </a:rPr>
              <a:t>Regards sur la société canadiennes</a:t>
            </a:r>
            <a:r>
              <a:rPr lang="fr-CA" sz="1600" b="1" dirty="0" smtClean="0"/>
              <a:t>, </a:t>
            </a:r>
            <a:r>
              <a:rPr lang="fr-CA" sz="1600" b="1" dirty="0" smtClean="0">
                <a:hlinkClick r:id="rId16"/>
              </a:rPr>
              <a:t>documents de référence</a:t>
            </a:r>
            <a:r>
              <a:rPr lang="fr-CA" sz="1600" b="1" dirty="0" smtClean="0"/>
              <a:t>, …).</a:t>
            </a:r>
          </a:p>
          <a:p>
            <a:pPr lvl="0">
              <a:spcBef>
                <a:spcPts val="0"/>
              </a:spcBef>
            </a:pPr>
            <a:endParaRPr lang="fr-CA" sz="1600" dirty="0" smtClean="0"/>
          </a:p>
          <a:p>
            <a:pPr lvl="0">
              <a:spcBef>
                <a:spcPts val="0"/>
              </a:spcBef>
            </a:pPr>
            <a:r>
              <a:rPr lang="fr-CA" sz="1600" dirty="0" smtClean="0">
                <a:hlinkClick r:id="rId17"/>
              </a:rPr>
              <a:t>Produits géographiques</a:t>
            </a:r>
            <a:r>
              <a:rPr lang="fr-CA" sz="1600" dirty="0" smtClean="0"/>
              <a:t>: </a:t>
            </a:r>
            <a:r>
              <a:rPr lang="fr-CA" sz="1600" dirty="0" smtClean="0">
                <a:hlinkClick r:id="rId18"/>
              </a:rPr>
              <a:t>cartes</a:t>
            </a:r>
            <a:r>
              <a:rPr lang="fr-CA" sz="1600" dirty="0" smtClean="0"/>
              <a:t>, </a:t>
            </a:r>
            <a:r>
              <a:rPr lang="fr-CA" sz="1600" dirty="0" smtClean="0">
                <a:hlinkClick r:id="rId19"/>
              </a:rPr>
              <a:t>fichiers des limites</a:t>
            </a:r>
            <a:r>
              <a:rPr lang="fr-CA" sz="1600" dirty="0" smtClean="0"/>
              <a:t>, </a:t>
            </a:r>
            <a:r>
              <a:rPr lang="fr-CA" sz="1600" dirty="0" smtClean="0">
                <a:hlinkClick r:id="rId20"/>
              </a:rPr>
              <a:t>fichiers des codes postaux</a:t>
            </a:r>
            <a:r>
              <a:rPr lang="fr-CA" sz="1600" dirty="0" smtClean="0"/>
              <a:t>, </a:t>
            </a:r>
            <a:r>
              <a:rPr lang="fr-CA" sz="1600" dirty="0" smtClean="0">
                <a:hlinkClick r:id="rId21"/>
              </a:rPr>
              <a:t>Géosuite</a:t>
            </a:r>
            <a:r>
              <a:rPr lang="fr-CA" sz="1600" dirty="0" smtClean="0"/>
              <a:t>, </a:t>
            </a:r>
            <a:r>
              <a:rPr lang="fr-CA" sz="1600" dirty="0" smtClean="0">
                <a:hlinkClick r:id="rId22"/>
              </a:rPr>
              <a:t>Géorecherche</a:t>
            </a:r>
            <a:r>
              <a:rPr lang="fr-CA" sz="1600" dirty="0" smtClean="0"/>
              <a:t>, …</a:t>
            </a:r>
          </a:p>
          <a:p>
            <a:pPr lvl="0">
              <a:spcBef>
                <a:spcPts val="0"/>
              </a:spcBef>
            </a:pPr>
            <a:endParaRPr lang="fr-CA" sz="1600" dirty="0"/>
          </a:p>
          <a:p>
            <a:pPr lvl="0">
              <a:spcBef>
                <a:spcPts val="0"/>
              </a:spcBef>
            </a:pPr>
            <a:r>
              <a:rPr lang="fr-CA" sz="1600" dirty="0" smtClean="0"/>
              <a:t>Fichiers </a:t>
            </a:r>
            <a:r>
              <a:rPr lang="fr-CA" sz="1600" dirty="0"/>
              <a:t>de </a:t>
            </a:r>
            <a:r>
              <a:rPr lang="fr-CA" sz="1600" dirty="0" err="1"/>
              <a:t>microdonnées</a:t>
            </a:r>
            <a:r>
              <a:rPr lang="fr-CA" sz="1600" dirty="0"/>
              <a:t> à grande diffusion </a:t>
            </a:r>
            <a:r>
              <a:rPr lang="fr-CA" sz="1600" dirty="0" smtClean="0"/>
              <a:t>(</a:t>
            </a:r>
            <a:r>
              <a:rPr lang="fr-CA" sz="1600" dirty="0" smtClean="0">
                <a:hlinkClick r:id="rId23"/>
              </a:rPr>
              <a:t>Nesstar Statcan </a:t>
            </a:r>
            <a:r>
              <a:rPr lang="fr-CA" sz="1600" dirty="0" smtClean="0"/>
              <a:t>/</a:t>
            </a:r>
            <a:r>
              <a:rPr lang="fr-CA" sz="1600" dirty="0" smtClean="0">
                <a:hlinkClick r:id="rId24"/>
              </a:rPr>
              <a:t>Odesi</a:t>
            </a:r>
            <a:r>
              <a:rPr lang="fr-CA" sz="1600" dirty="0" smtClean="0"/>
              <a:t>).</a:t>
            </a:r>
          </a:p>
          <a:p>
            <a:pPr lvl="0">
              <a:spcBef>
                <a:spcPts val="0"/>
              </a:spcBef>
            </a:pPr>
            <a:endParaRPr lang="fr-CA" sz="1600" dirty="0"/>
          </a:p>
          <a:p>
            <a:pPr>
              <a:spcBef>
                <a:spcPts val="0"/>
              </a:spcBef>
            </a:pPr>
            <a:r>
              <a:rPr lang="fr-CA" sz="1600" dirty="0" smtClean="0"/>
              <a:t>Fichiers maître </a:t>
            </a:r>
            <a:r>
              <a:rPr lang="fr-CA" sz="1600" dirty="0"/>
              <a:t>dans les </a:t>
            </a:r>
            <a:r>
              <a:rPr lang="fr-CA" sz="1600" dirty="0" err="1" smtClean="0"/>
              <a:t>CDRs</a:t>
            </a:r>
            <a:r>
              <a:rPr lang="fr-CA" sz="1600" dirty="0" smtClean="0"/>
              <a:t> (Métadonnées dans </a:t>
            </a:r>
            <a:r>
              <a:rPr lang="fr-CA" sz="1600" dirty="0">
                <a:hlinkClick r:id="rId23"/>
              </a:rPr>
              <a:t>Nesstar </a:t>
            </a:r>
            <a:r>
              <a:rPr lang="fr-CA" sz="1600" dirty="0" smtClean="0">
                <a:hlinkClick r:id="rId23"/>
              </a:rPr>
              <a:t>Statcan </a:t>
            </a:r>
            <a:r>
              <a:rPr lang="fr-CA" sz="1600" dirty="0" smtClean="0"/>
              <a:t>/</a:t>
            </a:r>
            <a:r>
              <a:rPr lang="fr-CA" sz="1600" dirty="0" smtClean="0">
                <a:hlinkClick r:id="rId24"/>
              </a:rPr>
              <a:t>Odesi</a:t>
            </a:r>
            <a:r>
              <a:rPr lang="fr-CA" sz="1600" dirty="0" smtClean="0"/>
              <a:t>).</a:t>
            </a:r>
          </a:p>
          <a:p>
            <a:pPr>
              <a:spcBef>
                <a:spcPts val="0"/>
              </a:spcBef>
            </a:pPr>
            <a:endParaRPr lang="fr-CA" sz="1600" dirty="0"/>
          </a:p>
          <a:p>
            <a:endParaRPr lang="fr-CA" sz="1600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794500" y="228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2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13 de 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+mn-cs"/>
            </a:endParaRPr>
          </a:p>
        </p:txBody>
      </p:sp>
      <p:sp>
        <p:nvSpPr>
          <p:cNvPr id="6" name="Accolade fermante 5"/>
          <p:cNvSpPr/>
          <p:nvPr/>
        </p:nvSpPr>
        <p:spPr bwMode="auto">
          <a:xfrm>
            <a:off x="7608127" y="5877272"/>
            <a:ext cx="288032" cy="870200"/>
          </a:xfrm>
          <a:prstGeom prst="rightBrace">
            <a:avLst>
              <a:gd name="adj1" fmla="val 62534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978133" y="5983980"/>
            <a:ext cx="1176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chemeClr val="accent6">
                    <a:lumMod val="50000"/>
                  </a:schemeClr>
                </a:solidFill>
              </a:rPr>
              <a:t>Pas sur le site de SC</a:t>
            </a:r>
            <a:endParaRPr lang="fr-CA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/>
          <p:cNvSpPr>
            <a:spLocks noChangeArrowheads="1"/>
          </p:cNvSpPr>
          <p:nvPr/>
        </p:nvSpPr>
        <p:spPr bwMode="auto">
          <a:xfrm>
            <a:off x="539552" y="33265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85000"/>
              </a:lnSpc>
            </a:pPr>
            <a:endParaRPr lang="fr-FR" sz="3000" b="1">
              <a:solidFill>
                <a:srgbClr val="231F20"/>
              </a:solidFill>
            </a:endParaRPr>
          </a:p>
        </p:txBody>
      </p:sp>
      <p:sp>
        <p:nvSpPr>
          <p:cNvPr id="27651" name="Text Box 16"/>
          <p:cNvSpPr txBox="1">
            <a:spLocks noChangeArrowheads="1"/>
          </p:cNvSpPr>
          <p:nvPr/>
        </p:nvSpPr>
        <p:spPr bwMode="auto">
          <a:xfrm>
            <a:off x="6959600" y="3048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27652" name="Text Box 16"/>
          <p:cNvSpPr txBox="1">
            <a:spLocks noChangeArrowheads="1"/>
          </p:cNvSpPr>
          <p:nvPr/>
        </p:nvSpPr>
        <p:spPr bwMode="auto">
          <a:xfrm>
            <a:off x="6959600" y="5118100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4374" y="1643063"/>
            <a:ext cx="7818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CA" sz="18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951773"/>
            <a:ext cx="8928100" cy="59093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1400" dirty="0">
                <a:solidFill>
                  <a:schemeClr val="accent5"/>
                </a:solidFill>
              </a:rPr>
              <a:t>Tous les documents des recensements de </a:t>
            </a:r>
            <a:r>
              <a:rPr lang="fr-CA" sz="1400" b="1" dirty="0">
                <a:solidFill>
                  <a:schemeClr val="accent5"/>
                </a:solidFill>
              </a:rPr>
              <a:t>1851 à 1996 </a:t>
            </a:r>
            <a:r>
              <a:rPr lang="fr-CA" sz="1400" dirty="0">
                <a:solidFill>
                  <a:schemeClr val="accent5"/>
                </a:solidFill>
              </a:rPr>
              <a:t>ont été numérisés et sont disponibles sur </a:t>
            </a:r>
            <a:r>
              <a:rPr lang="fr-CA" sz="1400" b="1" i="1" dirty="0">
                <a:solidFill>
                  <a:schemeClr val="accent5"/>
                </a:solidFill>
                <a:hlinkClick r:id="rId3"/>
              </a:rPr>
              <a:t>Internet </a:t>
            </a:r>
            <a:r>
              <a:rPr lang="fr-CA" sz="1400" b="1" i="1" dirty="0" smtClean="0">
                <a:solidFill>
                  <a:schemeClr val="accent5"/>
                </a:solidFill>
                <a:hlinkClick r:id="rId3"/>
              </a:rPr>
              <a:t>Archive</a:t>
            </a:r>
            <a:r>
              <a:rPr lang="fr-CA" sz="1400" b="1" i="1" dirty="0">
                <a:solidFill>
                  <a:schemeClr val="accent5"/>
                </a:solidFill>
              </a:rPr>
              <a:t> </a:t>
            </a:r>
            <a:r>
              <a:rPr lang="fr-CA" sz="1200" i="1" dirty="0" smtClean="0">
                <a:solidFill>
                  <a:schemeClr val="accent5"/>
                </a:solidFill>
              </a:rPr>
              <a:t>(Voir aussi </a:t>
            </a:r>
            <a:r>
              <a:rPr lang="en-US" sz="1200" i="1" dirty="0">
                <a:hlinkClick r:id="rId4"/>
              </a:rPr>
              <a:t>Census of Canada Report Locator: </a:t>
            </a:r>
            <a:r>
              <a:rPr lang="en-US" sz="1200" i="1" dirty="0" smtClean="0">
                <a:hlinkClick r:id="rId4"/>
              </a:rPr>
              <a:t>1851-1951).</a:t>
            </a:r>
            <a:r>
              <a:rPr lang="fr-CA" sz="1200" i="1" dirty="0" smtClean="0">
                <a:hlinkClick r:id="rId4"/>
              </a:rPr>
              <a:t> </a:t>
            </a:r>
            <a:endParaRPr lang="fr-CA" sz="1200" b="1" i="1" dirty="0" smtClean="0">
              <a:solidFill>
                <a:schemeClr val="accent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CA" sz="1400" i="1" dirty="0" smtClean="0">
              <a:solidFill>
                <a:schemeClr val="accent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 sz="1400" b="1" dirty="0">
                <a:solidFill>
                  <a:schemeClr val="accent5"/>
                </a:solidFill>
                <a:hlinkClick r:id="rId5"/>
              </a:rPr>
              <a:t>Recensements historiques 1665-1871 </a:t>
            </a:r>
            <a:r>
              <a:rPr lang="fr-CA" sz="1400" b="1" dirty="0">
                <a:solidFill>
                  <a:schemeClr val="accent5"/>
                </a:solidFill>
              </a:rPr>
              <a:t>– </a:t>
            </a:r>
            <a:r>
              <a:rPr lang="fr-CA" sz="1400" b="1" dirty="0" err="1">
                <a:solidFill>
                  <a:schemeClr val="accent5"/>
                </a:solidFill>
              </a:rPr>
              <a:t>UQueens</a:t>
            </a:r>
            <a:r>
              <a:rPr lang="fr-CA" sz="1400" b="1" dirty="0">
                <a:solidFill>
                  <a:schemeClr val="accent5"/>
                </a:solidFill>
              </a:rPr>
              <a:t> </a:t>
            </a:r>
            <a:r>
              <a:rPr lang="fr-CA" sz="1400" dirty="0">
                <a:solidFill>
                  <a:schemeClr val="accent5"/>
                </a:solidFill>
              </a:rPr>
              <a:t>– voir aussi </a:t>
            </a:r>
            <a:r>
              <a:rPr lang="fr-CA" sz="1400" b="1" dirty="0">
                <a:solidFill>
                  <a:schemeClr val="accent5"/>
                </a:solidFill>
                <a:hlinkClick r:id="rId6"/>
              </a:rPr>
              <a:t>Statistique Canada, </a:t>
            </a:r>
            <a:r>
              <a:rPr lang="fr-CA" sz="1400" b="1" dirty="0">
                <a:hlinkClick r:id="rId6"/>
              </a:rPr>
              <a:t>Nouvelle-France, Bas-Canada, </a:t>
            </a:r>
            <a:r>
              <a:rPr lang="fr-CA" sz="1400" b="1" dirty="0" smtClean="0">
                <a:hlinkClick r:id="rId6"/>
              </a:rPr>
              <a:t>Québec</a:t>
            </a:r>
            <a:r>
              <a:rPr lang="fr-CA" sz="1400" b="1" dirty="0" smtClean="0">
                <a:solidFill>
                  <a:schemeClr val="accent5"/>
                </a:solidFill>
              </a:rPr>
              <a:t>.</a:t>
            </a:r>
            <a:endParaRPr lang="fr-CA" sz="1400" b="1" dirty="0">
              <a:solidFill>
                <a:schemeClr val="accent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CA" sz="1400" i="1" dirty="0" smtClean="0">
              <a:solidFill>
                <a:schemeClr val="accent5"/>
              </a:solidFill>
            </a:endParaRPr>
          </a:p>
          <a:p>
            <a:pPr marL="19050" lvl="1" indent="-28575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CA" sz="1400" b="1" dirty="0">
                <a:solidFill>
                  <a:schemeClr val="accent5"/>
                </a:solidFill>
                <a:hlinkClick r:id="rId7"/>
              </a:rPr>
              <a:t>Analyseur de recensement canadien </a:t>
            </a:r>
            <a:r>
              <a:rPr lang="fr-CA" sz="1400" b="1" dirty="0">
                <a:solidFill>
                  <a:schemeClr val="accent5"/>
                </a:solidFill>
              </a:rPr>
              <a:t>– </a:t>
            </a:r>
            <a:r>
              <a:rPr lang="fr-CA" sz="1400" b="1" dirty="0" err="1" smtClean="0">
                <a:solidFill>
                  <a:schemeClr val="accent5"/>
                </a:solidFill>
              </a:rPr>
              <a:t>Utoronto</a:t>
            </a:r>
            <a:r>
              <a:rPr lang="fr-CA" sz="1400" b="1" dirty="0" smtClean="0">
                <a:solidFill>
                  <a:schemeClr val="accent5"/>
                </a:solidFill>
              </a:rPr>
              <a:t>.</a:t>
            </a:r>
            <a:endParaRPr lang="fr-CA" sz="1400" dirty="0">
              <a:solidFill>
                <a:schemeClr val="accent5"/>
              </a:solidFill>
            </a:endParaRPr>
          </a:p>
          <a:p>
            <a:pPr marL="190500" lvl="2">
              <a:spcBef>
                <a:spcPts val="0"/>
              </a:spcBef>
              <a:defRPr/>
            </a:pPr>
            <a:r>
              <a:rPr lang="fr-CA" sz="1400" dirty="0" smtClean="0">
                <a:solidFill>
                  <a:schemeClr val="accent5"/>
                </a:solidFill>
              </a:rPr>
              <a:t>	   Voir </a:t>
            </a:r>
            <a:r>
              <a:rPr lang="fr-CA" sz="1400" dirty="0">
                <a:solidFill>
                  <a:schemeClr val="accent5"/>
                </a:solidFill>
              </a:rPr>
              <a:t>aussi </a:t>
            </a:r>
            <a:r>
              <a:rPr lang="fr-CA" sz="1400" i="1" dirty="0" err="1">
                <a:hlinkClick r:id="rId8"/>
              </a:rPr>
              <a:t>Census</a:t>
            </a:r>
            <a:r>
              <a:rPr lang="fr-CA" sz="1400" i="1" dirty="0">
                <a:hlinkClick r:id="rId8"/>
              </a:rPr>
              <a:t> of Canada – </a:t>
            </a:r>
            <a:r>
              <a:rPr lang="fr-CA" sz="1400" i="1" dirty="0" err="1" smtClean="0">
                <a:hlinkClick r:id="rId8"/>
              </a:rPr>
              <a:t>UToronto</a:t>
            </a:r>
            <a:r>
              <a:rPr lang="fr-CA" sz="1400" i="1" dirty="0" smtClean="0"/>
              <a:t>.</a:t>
            </a:r>
            <a:endParaRPr lang="fr-CA" sz="1400" b="1" dirty="0" smtClean="0">
              <a:solidFill>
                <a:schemeClr val="accent5"/>
              </a:solidFill>
            </a:endParaRPr>
          </a:p>
          <a:p>
            <a:pPr marL="285750" lvl="1" indent="-28575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fr-CA" sz="1400" b="1" dirty="0" smtClean="0">
              <a:solidFill>
                <a:schemeClr val="accent5"/>
              </a:solidFill>
              <a:hlinkClick r:id=""/>
            </a:endParaRPr>
          </a:p>
          <a:p>
            <a:pPr marL="285750" lvl="1" indent="-28575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CA" sz="1400" b="1" dirty="0" smtClean="0">
                <a:solidFill>
                  <a:schemeClr val="accent5"/>
                </a:solidFill>
                <a:hlinkClick r:id=""/>
              </a:rPr>
              <a:t>Base </a:t>
            </a:r>
            <a:r>
              <a:rPr lang="fr-CA" sz="1400" b="1" dirty="0">
                <a:solidFill>
                  <a:schemeClr val="accent5"/>
                </a:solidFill>
                <a:hlinkClick r:id="rId9"/>
              </a:rPr>
              <a:t>de données Beyond 20/20 de l'IDD </a:t>
            </a:r>
            <a:r>
              <a:rPr lang="fr-CA" sz="1400" b="1" dirty="0">
                <a:solidFill>
                  <a:schemeClr val="accent5"/>
                </a:solidFill>
              </a:rPr>
              <a:t>– tableaux de données agrégées, produits </a:t>
            </a:r>
            <a:r>
              <a:rPr lang="fr-CA" sz="1400" b="1" dirty="0" err="1" smtClean="0">
                <a:solidFill>
                  <a:schemeClr val="accent5"/>
                </a:solidFill>
              </a:rPr>
              <a:t>cdroms</a:t>
            </a:r>
            <a:r>
              <a:rPr lang="fr-CA" sz="1400" b="1" dirty="0" smtClean="0">
                <a:solidFill>
                  <a:schemeClr val="accent5"/>
                </a:solidFill>
              </a:rPr>
              <a:t>.</a:t>
            </a:r>
            <a:endParaRPr lang="fr-CA" sz="1400" b="1" dirty="0">
              <a:solidFill>
                <a:schemeClr val="accent5"/>
              </a:solidFill>
            </a:endParaRPr>
          </a:p>
          <a:p>
            <a:pPr marL="285750" lvl="1" indent="-28575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fr-CA" sz="1400" b="1" dirty="0" smtClean="0">
              <a:solidFill>
                <a:schemeClr val="accent5"/>
              </a:solidFill>
              <a:hlinkClick r:id=""/>
            </a:endParaRPr>
          </a:p>
          <a:p>
            <a:pPr marL="285750" lvl="1" indent="-28575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CA" sz="1400" b="1" dirty="0" smtClean="0">
                <a:solidFill>
                  <a:schemeClr val="accent5"/>
                </a:solidFill>
                <a:hlinkClick r:id=""/>
              </a:rPr>
              <a:t>Site </a:t>
            </a:r>
            <a:r>
              <a:rPr lang="fr-CA" sz="1400" b="1" dirty="0">
                <a:solidFill>
                  <a:schemeClr val="accent5"/>
                </a:solidFill>
                <a:hlinkClick r:id="rId10"/>
              </a:rPr>
              <a:t>CREPUQ </a:t>
            </a:r>
            <a:r>
              <a:rPr lang="fr-CA" sz="1400" b="1" dirty="0">
                <a:solidFill>
                  <a:schemeClr val="accent5"/>
                </a:solidFill>
              </a:rPr>
              <a:t>– Tableaux données agrégées </a:t>
            </a:r>
            <a:r>
              <a:rPr lang="fr-CA" sz="1400" b="1" dirty="0" smtClean="0">
                <a:solidFill>
                  <a:schemeClr val="accent5"/>
                </a:solidFill>
              </a:rPr>
              <a:t>: </a:t>
            </a:r>
            <a:r>
              <a:rPr lang="fr-CA" sz="1400" dirty="0" smtClean="0">
                <a:solidFill>
                  <a:schemeClr val="accent5"/>
                </a:solidFill>
              </a:rPr>
              <a:t>Site </a:t>
            </a:r>
            <a:r>
              <a:rPr lang="fr-CA" sz="1400" dirty="0">
                <a:solidFill>
                  <a:schemeClr val="accent5"/>
                </a:solidFill>
              </a:rPr>
              <a:t>donnant accès aux produits de Statistique Canada disponibles sous la forme de tableaux de données agrégées dans plusieurs secteurs d’activités.  (logiciel </a:t>
            </a:r>
            <a:r>
              <a:rPr lang="fr-CA" sz="1400" dirty="0">
                <a:solidFill>
                  <a:schemeClr val="accent5"/>
                </a:solidFill>
                <a:hlinkClick r:id="rId11"/>
              </a:rPr>
              <a:t>Beyond 20/20</a:t>
            </a:r>
            <a:r>
              <a:rPr lang="fr-CA" sz="1400" dirty="0" smtClean="0">
                <a:solidFill>
                  <a:schemeClr val="accent5"/>
                </a:solidFill>
                <a:hlinkClick r:id="rId11"/>
              </a:rPr>
              <a:t>)</a:t>
            </a:r>
            <a:r>
              <a:rPr lang="fr-CA" sz="1400" dirty="0" smtClean="0">
                <a:solidFill>
                  <a:schemeClr val="accent5"/>
                </a:solidFill>
              </a:rPr>
              <a:t>.</a:t>
            </a:r>
            <a:endParaRPr lang="fr-CA" sz="1400" b="1" dirty="0">
              <a:solidFill>
                <a:schemeClr val="accent5"/>
              </a:solidFill>
            </a:endParaRPr>
          </a:p>
          <a:p>
            <a:pPr marL="476250" lvl="2" indent="-28575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fr-CA" sz="1400" b="1" dirty="0" smtClean="0">
              <a:solidFill>
                <a:schemeClr val="accent5"/>
              </a:solidFill>
            </a:endParaRP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►"/>
              <a:defRPr/>
            </a:pPr>
            <a:r>
              <a:rPr lang="fr-CA" sz="1400" b="1" dirty="0">
                <a:solidFill>
                  <a:schemeClr val="accent5"/>
                </a:solidFill>
                <a:hlinkClick r:id="rId12"/>
              </a:rPr>
              <a:t>Odesi </a:t>
            </a:r>
            <a:r>
              <a:rPr lang="fr-CA" sz="1400" b="1" dirty="0">
                <a:solidFill>
                  <a:schemeClr val="accent5"/>
                </a:solidFill>
              </a:rPr>
              <a:t>– </a:t>
            </a:r>
            <a:r>
              <a:rPr lang="fr-CA" sz="1400" b="1" dirty="0" err="1">
                <a:solidFill>
                  <a:schemeClr val="accent5"/>
                </a:solidFill>
              </a:rPr>
              <a:t>Microdonnées</a:t>
            </a:r>
            <a:r>
              <a:rPr lang="fr-CA" sz="1400" b="1" dirty="0">
                <a:solidFill>
                  <a:schemeClr val="accent5"/>
                </a:solidFill>
              </a:rPr>
              <a:t>, données agrégées, sondages </a:t>
            </a:r>
            <a:r>
              <a:rPr lang="fr-CA" sz="1400" dirty="0" smtClean="0">
                <a:solidFill>
                  <a:schemeClr val="accent5"/>
                </a:solidFill>
              </a:rPr>
              <a:t>: Téléchargement </a:t>
            </a:r>
            <a:r>
              <a:rPr lang="fr-CA" sz="1400" dirty="0">
                <a:solidFill>
                  <a:schemeClr val="accent5"/>
                </a:solidFill>
              </a:rPr>
              <a:t>des fichiers de </a:t>
            </a:r>
            <a:r>
              <a:rPr lang="fr-CA" sz="1400" dirty="0" err="1">
                <a:solidFill>
                  <a:schemeClr val="accent5"/>
                </a:solidFill>
              </a:rPr>
              <a:t>microdonnées</a:t>
            </a:r>
            <a:r>
              <a:rPr lang="fr-CA" sz="1400" dirty="0">
                <a:solidFill>
                  <a:schemeClr val="accent5"/>
                </a:solidFill>
              </a:rPr>
              <a:t>, tableaux de données agrégées de Statistique Canada et données de sondages divers + métadonnées de </a:t>
            </a:r>
            <a:r>
              <a:rPr lang="fr-CA" sz="1400" b="1" dirty="0">
                <a:solidFill>
                  <a:schemeClr val="accent5"/>
                </a:solidFill>
              </a:rPr>
              <a:t>CORA</a:t>
            </a:r>
            <a:r>
              <a:rPr lang="fr-CA" sz="1400" dirty="0">
                <a:solidFill>
                  <a:schemeClr val="accent5"/>
                </a:solidFill>
              </a:rPr>
              <a:t>, </a:t>
            </a:r>
            <a:r>
              <a:rPr lang="fr-CA" sz="1400" b="1" dirty="0">
                <a:solidFill>
                  <a:schemeClr val="accent5"/>
                </a:solidFill>
              </a:rPr>
              <a:t>ICPSR et fichiers maître de </a:t>
            </a:r>
            <a:r>
              <a:rPr lang="fr-CA" sz="1400" b="1" dirty="0" smtClean="0">
                <a:solidFill>
                  <a:schemeClr val="accent5"/>
                </a:solidFill>
              </a:rPr>
              <a:t>SC.</a:t>
            </a:r>
            <a:endParaRPr lang="fr-CA" sz="1400" b="1" dirty="0">
              <a:solidFill>
                <a:schemeClr val="accent5"/>
              </a:solidFill>
            </a:endParaRPr>
          </a:p>
          <a:p>
            <a:pPr marL="0" lvl="1">
              <a:spcBef>
                <a:spcPts val="0"/>
              </a:spcBef>
              <a:defRPr/>
            </a:pPr>
            <a:endParaRPr lang="fr-CA" sz="1400" u="sng" dirty="0" smtClean="0">
              <a:solidFill>
                <a:schemeClr val="accent5"/>
              </a:solidFill>
            </a:endParaRPr>
          </a:p>
          <a:p>
            <a:pPr marL="19050" lvl="1" indent="-28575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fr-CA" sz="1400" b="1" dirty="0" smtClean="0">
                <a:solidFill>
                  <a:schemeClr val="accent5"/>
                </a:solidFill>
                <a:hlinkClick r:id="rId13"/>
              </a:rPr>
              <a:t>Nesstar </a:t>
            </a:r>
            <a:r>
              <a:rPr lang="fr-CA" sz="1400" b="1" dirty="0">
                <a:solidFill>
                  <a:schemeClr val="accent5"/>
                </a:solidFill>
                <a:hlinkClick r:id="rId13"/>
              </a:rPr>
              <a:t>Statistique Canada </a:t>
            </a:r>
            <a:r>
              <a:rPr lang="fr-CA" sz="1400" b="1" dirty="0">
                <a:solidFill>
                  <a:schemeClr val="accent5"/>
                </a:solidFill>
              </a:rPr>
              <a:t>– </a:t>
            </a:r>
            <a:r>
              <a:rPr lang="fr-CA" sz="1400" b="1" dirty="0" smtClean="0">
                <a:solidFill>
                  <a:schemeClr val="accent5"/>
                </a:solidFill>
              </a:rPr>
              <a:t>Fichiers de </a:t>
            </a:r>
            <a:r>
              <a:rPr lang="fr-CA" sz="1400" b="1" dirty="0" err="1" smtClean="0">
                <a:solidFill>
                  <a:schemeClr val="accent5"/>
                </a:solidFill>
              </a:rPr>
              <a:t>microdonnées</a:t>
            </a:r>
            <a:r>
              <a:rPr lang="fr-CA" sz="1400" b="1" dirty="0" smtClean="0">
                <a:solidFill>
                  <a:schemeClr val="accent5"/>
                </a:solidFill>
              </a:rPr>
              <a:t> et métadonnées </a:t>
            </a:r>
            <a:r>
              <a:rPr lang="fr-CA" sz="1400" b="1" dirty="0">
                <a:solidFill>
                  <a:schemeClr val="accent5"/>
                </a:solidFill>
              </a:rPr>
              <a:t>des fichiers </a:t>
            </a:r>
            <a:r>
              <a:rPr lang="fr-CA" sz="1400" b="1" dirty="0" smtClean="0">
                <a:solidFill>
                  <a:schemeClr val="accent5"/>
                </a:solidFill>
              </a:rPr>
              <a:t>maitre.</a:t>
            </a:r>
          </a:p>
          <a:p>
            <a:pPr marL="0" lvl="1">
              <a:spcBef>
                <a:spcPts val="0"/>
              </a:spcBef>
              <a:defRPr/>
            </a:pPr>
            <a:endParaRPr lang="fr-CA" sz="1400" b="1" dirty="0">
              <a:solidFill>
                <a:schemeClr val="accent5"/>
              </a:solidFill>
            </a:endParaRPr>
          </a:p>
          <a:p>
            <a:pPr marL="19050" lvl="1" indent="-285750">
              <a:spcBef>
                <a:spcPts val="0"/>
              </a:spcBef>
              <a:buFont typeface="Arial" panose="020B0604020202020204" pitchFamily="34" charset="0"/>
              <a:buChar char="►"/>
              <a:defRPr/>
            </a:pPr>
            <a:r>
              <a:rPr lang="fr-CA" sz="1400" b="1" dirty="0" smtClean="0">
                <a:solidFill>
                  <a:schemeClr val="accent5"/>
                </a:solidFill>
                <a:hlinkClick r:id="rId14"/>
              </a:rPr>
              <a:t>Données ouvertes du gouvernement du Canada</a:t>
            </a:r>
            <a:r>
              <a:rPr lang="fr-CA" sz="1400" b="1" dirty="0" smtClean="0">
                <a:solidFill>
                  <a:schemeClr val="accent5"/>
                </a:solidFill>
              </a:rPr>
              <a:t>.</a:t>
            </a:r>
          </a:p>
          <a:p>
            <a:pPr marL="19050" lvl="1" indent="-285750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fr-CA" sz="1400" b="1" dirty="0" smtClean="0">
              <a:solidFill>
                <a:schemeClr val="accent5"/>
              </a:solidFill>
            </a:endParaRPr>
          </a:p>
          <a:p>
            <a:pPr marL="0" lvl="1">
              <a:spcBef>
                <a:spcPts val="0"/>
              </a:spcBef>
              <a:defRPr/>
            </a:pPr>
            <a:endParaRPr lang="fr-CA" sz="1400" b="1" dirty="0" smtClean="0">
              <a:solidFill>
                <a:schemeClr val="accent5"/>
              </a:solidFill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fr-CA" sz="1800" b="1" dirty="0" smtClean="0">
                <a:solidFill>
                  <a:schemeClr val="bg1"/>
                </a:solidFill>
              </a:rPr>
              <a:t>Sondages &gt; </a:t>
            </a:r>
            <a:r>
              <a:rPr lang="fr-CA" sz="1800" b="1" dirty="0" smtClean="0">
                <a:solidFill>
                  <a:schemeClr val="accent5"/>
                </a:solidFill>
              </a:rPr>
              <a:t>CORA</a:t>
            </a:r>
            <a:r>
              <a:rPr lang="fr-CA" sz="1800" dirty="0">
                <a:solidFill>
                  <a:schemeClr val="accent5"/>
                </a:solidFill>
              </a:rPr>
              <a:t>: </a:t>
            </a:r>
            <a:r>
              <a:rPr lang="fr-CA" sz="1800" dirty="0">
                <a:hlinkClick r:id="rId15"/>
              </a:rPr>
              <a:t>http://www.queensu.ca/cora/5data.html</a:t>
            </a:r>
            <a:r>
              <a:rPr lang="fr-CA" sz="1800" dirty="0"/>
              <a:t> </a:t>
            </a:r>
            <a:r>
              <a:rPr lang="fr-CA" sz="1800" dirty="0" smtClean="0">
                <a:solidFill>
                  <a:schemeClr val="accent5"/>
                </a:solidFill>
              </a:rPr>
              <a:t>(</a:t>
            </a:r>
            <a:r>
              <a:rPr lang="en-US" sz="1800" dirty="0">
                <a:solidFill>
                  <a:schemeClr val="accent5"/>
                </a:solidFill>
              </a:rPr>
              <a:t>CROP, DECIMA, </a:t>
            </a:r>
            <a:r>
              <a:rPr lang="en-US" sz="1800" dirty="0" err="1">
                <a:solidFill>
                  <a:schemeClr val="accent5"/>
                </a:solidFill>
              </a:rPr>
              <a:t>Environics</a:t>
            </a:r>
            <a:r>
              <a:rPr lang="en-US" sz="1800" dirty="0">
                <a:solidFill>
                  <a:schemeClr val="accent5"/>
                </a:solidFill>
              </a:rPr>
              <a:t>, Canadian Election </a:t>
            </a:r>
            <a:r>
              <a:rPr lang="en-US" sz="1800" dirty="0" smtClean="0">
                <a:solidFill>
                  <a:schemeClr val="accent5"/>
                </a:solidFill>
              </a:rPr>
              <a:t>Study, …</a:t>
            </a:r>
            <a:r>
              <a:rPr lang="fr-CA" sz="1800" dirty="0" smtClean="0">
                <a:solidFill>
                  <a:schemeClr val="accent5"/>
                </a:solidFill>
              </a:rPr>
              <a:t>)</a:t>
            </a:r>
            <a:endParaRPr lang="fr-CA" sz="1800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09084" y="-25392"/>
            <a:ext cx="805877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fr-CA" sz="2800" dirty="0" smtClean="0">
                <a:solidFill>
                  <a:schemeClr val="bg1"/>
                </a:solidFill>
              </a:rPr>
              <a:t>Autres ressources (Statistique Canada)</a:t>
            </a:r>
            <a:endParaRPr lang="en-US" b="1" dirty="0">
              <a:solidFill>
                <a:srgbClr val="231F20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794500" y="228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2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14 de 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+mn-cs"/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>
            <a:off x="3419872" y="5949280"/>
            <a:ext cx="216024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6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676580" cy="5040560"/>
          </a:xfrm>
          <a:solidFill>
            <a:srgbClr val="FFFFFF"/>
          </a:solidFill>
        </p:spPr>
        <p:txBody>
          <a:bodyPr/>
          <a:lstStyle/>
          <a:p>
            <a:pPr marL="225425" lvl="1" indent="-225425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CA" sz="1400" b="1" dirty="0" smtClean="0">
                <a:solidFill>
                  <a:schemeClr val="accent5"/>
                </a:solidFill>
              </a:rPr>
              <a:t>Institut </a:t>
            </a:r>
            <a:r>
              <a:rPr lang="fr-CA" sz="1400" b="1" dirty="0">
                <a:solidFill>
                  <a:schemeClr val="accent5"/>
                </a:solidFill>
              </a:rPr>
              <a:t>de la statistique du Québec (ISQ) </a:t>
            </a:r>
            <a:endParaRPr lang="fr-CA" sz="1400" b="1" dirty="0" smtClean="0">
              <a:solidFill>
                <a:schemeClr val="accent5"/>
              </a:solidFill>
            </a:endParaRPr>
          </a:p>
          <a:p>
            <a:pPr marL="542925" lvl="1" indent="-180975">
              <a:spcBef>
                <a:spcPts val="0"/>
              </a:spcBef>
              <a:buNone/>
              <a:defRPr/>
            </a:pPr>
            <a:r>
              <a:rPr lang="fr-CA" sz="1400" u="sng" dirty="0">
                <a:hlinkClick r:id="rId3"/>
              </a:rPr>
              <a:t>http://www.stat.gouv.qc.ca</a:t>
            </a:r>
            <a:r>
              <a:rPr lang="fr-CA" sz="1400" u="sng" dirty="0" smtClean="0">
                <a:hlinkClick r:id="rId3"/>
              </a:rPr>
              <a:t>/</a:t>
            </a:r>
            <a:r>
              <a:rPr lang="fr-CA" sz="1400" u="sng" dirty="0" smtClean="0"/>
              <a:t> </a:t>
            </a:r>
            <a:endParaRPr lang="fr-CA" sz="1400" u="sng" dirty="0"/>
          </a:p>
          <a:p>
            <a:pPr marL="533400" indent="-171450">
              <a:spcBef>
                <a:spcPts val="0"/>
              </a:spcBef>
              <a:defRPr/>
            </a:pPr>
            <a:r>
              <a:rPr lang="fr-CA" sz="1200" kern="1200" dirty="0">
                <a:solidFill>
                  <a:schemeClr val="accent6">
                    <a:lumMod val="10000"/>
                  </a:schemeClr>
                </a:solidFill>
              </a:rPr>
              <a:t>Données provenant de l’ISQ, Statistique Canada et </a:t>
            </a:r>
            <a:r>
              <a:rPr lang="fr-CA" sz="1200" kern="1200" dirty="0" smtClean="0">
                <a:solidFill>
                  <a:schemeClr val="accent6">
                    <a:lumMod val="10000"/>
                  </a:schemeClr>
                </a:solidFill>
              </a:rPr>
              <a:t>Ministères.</a:t>
            </a:r>
            <a:endParaRPr lang="fr-CA" sz="1200" kern="1200" dirty="0">
              <a:solidFill>
                <a:schemeClr val="accent6">
                  <a:lumMod val="10000"/>
                </a:schemeClr>
              </a:solidFill>
            </a:endParaRPr>
          </a:p>
          <a:p>
            <a:pPr marL="533400" indent="-171450">
              <a:spcBef>
                <a:spcPts val="0"/>
              </a:spcBef>
              <a:defRPr/>
            </a:pPr>
            <a:r>
              <a:rPr lang="fr-CA" sz="1200" kern="1200" dirty="0">
                <a:solidFill>
                  <a:schemeClr val="accent6">
                    <a:lumMod val="10000"/>
                  </a:schemeClr>
                </a:solidFill>
              </a:rPr>
              <a:t>Données du </a:t>
            </a:r>
            <a:r>
              <a:rPr lang="fr-CA" sz="1200" kern="1200" dirty="0" smtClean="0">
                <a:solidFill>
                  <a:schemeClr val="accent6">
                    <a:lumMod val="10000"/>
                  </a:schemeClr>
                </a:solidFill>
              </a:rPr>
              <a:t>recensement </a:t>
            </a:r>
            <a:r>
              <a:rPr lang="fr-CA" sz="1200" kern="1200" dirty="0">
                <a:solidFill>
                  <a:schemeClr val="accent6">
                    <a:lumMod val="10000"/>
                  </a:schemeClr>
                </a:solidFill>
              </a:rPr>
              <a:t>compilées pour les régions administratives du </a:t>
            </a:r>
            <a:r>
              <a:rPr lang="fr-CA" sz="1200" kern="1200" dirty="0" smtClean="0">
                <a:solidFill>
                  <a:schemeClr val="accent6">
                    <a:lumMod val="10000"/>
                  </a:schemeClr>
                </a:solidFill>
              </a:rPr>
              <a:t>Québec.</a:t>
            </a:r>
          </a:p>
          <a:p>
            <a:pPr marL="955675" lvl="1" indent="-171450">
              <a:spcBef>
                <a:spcPts val="0"/>
              </a:spcBef>
              <a:defRPr/>
            </a:pPr>
            <a:r>
              <a:rPr lang="fr-CA" sz="1200" kern="1200" dirty="0">
                <a:solidFill>
                  <a:schemeClr val="accent6">
                    <a:lumMod val="10000"/>
                  </a:schemeClr>
                </a:solidFill>
                <a:hlinkClick r:id="rId4"/>
              </a:rPr>
              <a:t>Profils statistiques par région et MRC</a:t>
            </a:r>
            <a:endParaRPr lang="fr-CA" sz="1200" kern="12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533400" indent="-171450">
              <a:spcBef>
                <a:spcPts val="0"/>
              </a:spcBef>
              <a:defRPr/>
            </a:pPr>
            <a:r>
              <a:rPr lang="fr-CA" sz="1200" kern="1200" dirty="0" smtClean="0">
                <a:solidFill>
                  <a:schemeClr val="accent6">
                    <a:lumMod val="10000"/>
                  </a:schemeClr>
                </a:solidFill>
              </a:rPr>
              <a:t>Nombreuses publications : </a:t>
            </a:r>
            <a:r>
              <a:rPr lang="fr-CA" sz="1200" kern="1200" dirty="0" smtClean="0">
                <a:solidFill>
                  <a:schemeClr val="accent6">
                    <a:lumMod val="10000"/>
                  </a:schemeClr>
                </a:solidFill>
                <a:hlinkClick r:id="rId5"/>
              </a:rPr>
              <a:t>Le Québec statistique</a:t>
            </a:r>
            <a:r>
              <a:rPr lang="fr-CA" sz="1200" kern="1200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fr-CA" sz="1200" kern="1200" dirty="0" smtClean="0">
                <a:solidFill>
                  <a:schemeClr val="accent6">
                    <a:lumMod val="10000"/>
                  </a:schemeClr>
                </a:solidFill>
                <a:hlinkClick r:id="rId6"/>
              </a:rPr>
              <a:t>Le Québec chiffres en main</a:t>
            </a:r>
            <a:r>
              <a:rPr lang="fr-CA" sz="1200" kern="1200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fr-CA" sz="1200" kern="1200" dirty="0" smtClean="0">
                <a:solidFill>
                  <a:schemeClr val="accent6">
                    <a:lumMod val="10000"/>
                  </a:schemeClr>
                </a:solidFill>
                <a:hlinkClick r:id="rId7"/>
              </a:rPr>
              <a:t>Bilan démographique du Québec, … </a:t>
            </a:r>
            <a:endParaRPr lang="fr-CA" sz="1400" b="1" dirty="0" smtClean="0">
              <a:solidFill>
                <a:schemeClr val="accent5"/>
              </a:solidFill>
            </a:endParaRPr>
          </a:p>
          <a:p>
            <a:pPr marL="361950" lvl="1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fr-CA" sz="1400" b="1" dirty="0" smtClean="0">
                <a:solidFill>
                  <a:schemeClr val="accent5"/>
                </a:solidFill>
              </a:rPr>
              <a:t>+ Banque </a:t>
            </a:r>
            <a:r>
              <a:rPr lang="fr-CA" sz="1400" b="1" dirty="0">
                <a:solidFill>
                  <a:schemeClr val="accent5"/>
                </a:solidFill>
              </a:rPr>
              <a:t>de données des statistiques officielles sur le Québec</a:t>
            </a:r>
          </a:p>
          <a:p>
            <a:pPr marL="542925" lvl="1" indent="0">
              <a:spcBef>
                <a:spcPts val="0"/>
              </a:spcBef>
              <a:buNone/>
              <a:defRPr/>
            </a:pPr>
            <a:r>
              <a:rPr lang="fr-CA" sz="1400" b="1" dirty="0" smtClean="0">
                <a:solidFill>
                  <a:schemeClr val="accent5"/>
                </a:solidFill>
              </a:rPr>
              <a:t>BDSO </a:t>
            </a:r>
            <a:r>
              <a:rPr lang="fr-CA" sz="1400" dirty="0" smtClean="0">
                <a:solidFill>
                  <a:schemeClr val="accent5"/>
                </a:solidFill>
              </a:rPr>
              <a:t>&gt; </a:t>
            </a:r>
            <a:r>
              <a:rPr lang="fr-CA" sz="1400" u="sng" dirty="0" smtClean="0">
                <a:hlinkClick r:id="rId8"/>
              </a:rPr>
              <a:t>http://www.bdso.gouv.qc.ca/pls/ken/iwae.proc_acce?p_temp_bran=ISQ</a:t>
            </a:r>
            <a:r>
              <a:rPr lang="fr-CA" sz="1400" u="sng" dirty="0" smtClean="0"/>
              <a:t> </a:t>
            </a:r>
          </a:p>
          <a:p>
            <a:pPr marL="542925" indent="0">
              <a:spcBef>
                <a:spcPts val="0"/>
              </a:spcBef>
              <a:buNone/>
              <a:defRPr/>
            </a:pPr>
            <a:r>
              <a:rPr lang="fr-CA" sz="1200" kern="1200" dirty="0">
                <a:solidFill>
                  <a:schemeClr val="accent6">
                    <a:lumMod val="10000"/>
                  </a:schemeClr>
                </a:solidFill>
              </a:rPr>
              <a:t>Tableau détaillé permet extraction selon la géographie, les années et caractéristiques voulues</a:t>
            </a:r>
          </a:p>
          <a:p>
            <a:pPr marL="447675" indent="-447675">
              <a:defRPr/>
            </a:pPr>
            <a:endParaRPr lang="fr-CA" sz="1400" b="1" dirty="0">
              <a:solidFill>
                <a:schemeClr val="accent5"/>
              </a:solidFill>
            </a:endParaRPr>
          </a:p>
          <a:p>
            <a:pPr marL="447675" indent="-447675">
              <a:defRPr/>
            </a:pPr>
            <a:endParaRPr lang="fr-CA" sz="1400" b="1" dirty="0" smtClean="0">
              <a:solidFill>
                <a:schemeClr val="accent5"/>
              </a:solidFill>
            </a:endParaRPr>
          </a:p>
          <a:p>
            <a:pPr marL="447675" indent="-447675">
              <a:defRPr/>
            </a:pPr>
            <a:endParaRPr lang="fr-CA" sz="1400" b="1" dirty="0">
              <a:solidFill>
                <a:schemeClr val="accent5"/>
              </a:solidFill>
            </a:endParaRPr>
          </a:p>
          <a:p>
            <a:pPr marL="447675" indent="-447675">
              <a:defRPr/>
            </a:pPr>
            <a:endParaRPr lang="fr-CA" sz="1400" b="1" dirty="0" smtClean="0">
              <a:solidFill>
                <a:schemeClr val="accent5"/>
              </a:solidFill>
            </a:endParaRPr>
          </a:p>
          <a:p>
            <a:pPr marL="447675" indent="-447675">
              <a:defRPr/>
            </a:pPr>
            <a:endParaRPr lang="fr-CA" sz="1400" b="1" dirty="0">
              <a:solidFill>
                <a:schemeClr val="accent5"/>
              </a:solidFill>
            </a:endParaRPr>
          </a:p>
          <a:p>
            <a:pPr marL="447675" indent="-447675">
              <a:defRPr/>
            </a:pPr>
            <a:endParaRPr lang="fr-CA" sz="1400" b="1" dirty="0" smtClean="0">
              <a:solidFill>
                <a:schemeClr val="accent5"/>
              </a:solidFill>
            </a:endParaRPr>
          </a:p>
          <a:p>
            <a:pPr marL="447675" indent="-447675">
              <a:defRPr/>
            </a:pPr>
            <a:endParaRPr lang="fr-CA" sz="1400" b="1" dirty="0">
              <a:solidFill>
                <a:schemeClr val="accent5"/>
              </a:solidFill>
            </a:endParaRPr>
          </a:p>
          <a:p>
            <a:pPr marL="447675" indent="-447675">
              <a:defRPr/>
            </a:pPr>
            <a:endParaRPr lang="fr-CA" sz="1400" b="1" dirty="0" smtClean="0">
              <a:solidFill>
                <a:schemeClr val="accent5"/>
              </a:solidFill>
            </a:endParaRPr>
          </a:p>
          <a:p>
            <a:pPr marL="0" indent="0">
              <a:buNone/>
              <a:defRPr/>
            </a:pPr>
            <a:endParaRPr lang="fr-CA" sz="1400" b="1" dirty="0">
              <a:solidFill>
                <a:schemeClr val="accent5"/>
              </a:solidFill>
            </a:endParaRPr>
          </a:p>
          <a:p>
            <a:pPr marL="0" indent="0">
              <a:buNone/>
              <a:defRPr/>
            </a:pPr>
            <a:endParaRPr lang="fr-CA" sz="1400" b="1" dirty="0" smtClean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9"/>
          <a:srcRect l="90168" t="81199" r="1563" b="7601"/>
          <a:stretch>
            <a:fillRect/>
          </a:stretch>
        </p:blipFill>
        <p:spPr bwMode="auto">
          <a:xfrm>
            <a:off x="7380312" y="908720"/>
            <a:ext cx="1300368" cy="8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7"/>
          <p:cNvSpPr txBox="1">
            <a:spLocks noChangeArrowheads="1"/>
          </p:cNvSpPr>
          <p:nvPr/>
        </p:nvSpPr>
        <p:spPr bwMode="auto">
          <a:xfrm>
            <a:off x="611560" y="116632"/>
            <a:ext cx="76328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chemeClr val="bg1"/>
                </a:solidFill>
              </a:rPr>
              <a:t>Sources </a:t>
            </a:r>
            <a:r>
              <a:rPr lang="fr-CA" sz="3000" dirty="0" smtClean="0">
                <a:solidFill>
                  <a:schemeClr val="bg1"/>
                </a:solidFill>
              </a:rPr>
              <a:t>présentées &gt; </a:t>
            </a:r>
            <a:r>
              <a:rPr lang="fr-CA" sz="2000" b="1" dirty="0" smtClean="0">
                <a:solidFill>
                  <a:schemeClr val="bg1"/>
                </a:solidFill>
              </a:rPr>
              <a:t>Québec</a:t>
            </a:r>
            <a:endParaRPr lang="fr-CA" sz="2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2852936"/>
            <a:ext cx="9144000" cy="4005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0">
              <a:spcBef>
                <a:spcPts val="0"/>
              </a:spcBef>
              <a:buNone/>
              <a:defRPr/>
            </a:pPr>
            <a:r>
              <a:rPr lang="fr-CA" sz="1200" b="1" dirty="0">
                <a:solidFill>
                  <a:schemeClr val="accent6">
                    <a:lumMod val="10000"/>
                  </a:schemeClr>
                </a:solidFill>
              </a:rPr>
              <a:t>Ne pas oublier les sites </a:t>
            </a:r>
            <a:r>
              <a:rPr lang="fr-CA" sz="1200" b="1" dirty="0" smtClean="0">
                <a:solidFill>
                  <a:schemeClr val="accent6">
                    <a:lumMod val="10000"/>
                  </a:schemeClr>
                </a:solidFill>
              </a:rPr>
              <a:t>de </a:t>
            </a:r>
            <a:r>
              <a:rPr lang="fr-CA" sz="1200" b="1" dirty="0">
                <a:solidFill>
                  <a:schemeClr val="accent6">
                    <a:lumMod val="10000"/>
                  </a:schemeClr>
                </a:solidFill>
              </a:rPr>
              <a:t>ministères</a:t>
            </a:r>
            <a:r>
              <a:rPr lang="fr-CA" sz="1200" b="1" dirty="0" smtClean="0">
                <a:solidFill>
                  <a:schemeClr val="accent6">
                    <a:lumMod val="10000"/>
                  </a:schemeClr>
                </a:solidFill>
              </a:rPr>
              <a:t>, municipalités, publications gouvernementales, associations professionnelles…</a:t>
            </a:r>
          </a:p>
          <a:p>
            <a:pPr marL="266700" indent="-2667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CA" sz="1200" b="1" dirty="0" smtClean="0">
                <a:solidFill>
                  <a:schemeClr val="accent6">
                    <a:lumMod val="10000"/>
                  </a:schemeClr>
                </a:solidFill>
              </a:rPr>
              <a:t>Éducation : 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  <a:hlinkClick r:id="rId10"/>
              </a:rPr>
              <a:t>Statistiques </a:t>
            </a:r>
            <a:r>
              <a:rPr lang="fr-CA" sz="1200" dirty="0">
                <a:solidFill>
                  <a:schemeClr val="accent6">
                    <a:lumMod val="10000"/>
                  </a:schemeClr>
                </a:solidFill>
                <a:hlinkClick r:id="rId10"/>
              </a:rPr>
              <a:t>de 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  <a:hlinkClick r:id="rId10"/>
              </a:rPr>
              <a:t>l’éducation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  <a:hlinkClick r:id="rId11"/>
              </a:rPr>
              <a:t>BCI (</a:t>
            </a:r>
            <a:r>
              <a:rPr lang="fr-CA" sz="1200" dirty="0" err="1" smtClean="0">
                <a:solidFill>
                  <a:schemeClr val="accent6">
                    <a:lumMod val="10000"/>
                  </a:schemeClr>
                </a:solidFill>
                <a:hlinkClick r:id="rId11"/>
              </a:rPr>
              <a:t>crepuq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  <a:hlinkClick r:id="rId11"/>
              </a:rPr>
              <a:t>)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  <a:hlinkClick r:id="rId12"/>
              </a:rPr>
              <a:t>UdeM</a:t>
            </a:r>
            <a:endParaRPr lang="fr-CA" sz="12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fr-CA" sz="1200" b="1" dirty="0">
                <a:solidFill>
                  <a:schemeClr val="accent6">
                    <a:lumMod val="10000"/>
                  </a:schemeClr>
                </a:solidFill>
              </a:rPr>
              <a:t>Santé </a:t>
            </a:r>
            <a:r>
              <a:rPr lang="fr-CA" sz="1200" b="1" dirty="0" smtClean="0">
                <a:solidFill>
                  <a:schemeClr val="accent6">
                    <a:lumMod val="10000"/>
                  </a:schemeClr>
                </a:solidFill>
              </a:rPr>
              <a:t>: 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  <a:hlinkClick r:id="rId13"/>
              </a:rPr>
              <a:t>Ministère</a:t>
            </a:r>
            <a:r>
              <a:rPr lang="fr-CA" sz="1200" b="1" dirty="0" smtClean="0">
                <a:solidFill>
                  <a:schemeClr val="accent6">
                    <a:lumMod val="10000"/>
                  </a:schemeClr>
                </a:solidFill>
                <a:hlinkClick r:id="rId13"/>
              </a:rPr>
              <a:t> 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  <a:hlinkClick r:id="rId13"/>
              </a:rPr>
              <a:t>Santé &amp; Services sociaux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  <a:hlinkClick r:id="rId14"/>
              </a:rPr>
              <a:t>Santé Canada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fr-CA" sz="1200" dirty="0">
                <a:solidFill>
                  <a:schemeClr val="accent6">
                    <a:lumMod val="10000"/>
                  </a:schemeClr>
                </a:solidFill>
                <a:hlinkClick r:id="rId15"/>
              </a:rPr>
              <a:t>Institut national de santé publique 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</a:rPr>
              <a:t>(Carte-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  <a:hlinkClick r:id="rId16"/>
              </a:rPr>
              <a:t>Habitudes de vie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</a:rPr>
              <a:t>)</a:t>
            </a:r>
            <a:endParaRPr lang="fr-CA" sz="1200" dirty="0">
              <a:solidFill>
                <a:schemeClr val="accent6">
                  <a:lumMod val="1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fr-CA" sz="1200" b="1" dirty="0">
                <a:solidFill>
                  <a:schemeClr val="accent6">
                    <a:lumMod val="10000"/>
                  </a:schemeClr>
                </a:solidFill>
              </a:rPr>
              <a:t>Immigration </a:t>
            </a:r>
            <a:r>
              <a:rPr lang="fr-CA" sz="1200" b="1" dirty="0" smtClean="0">
                <a:solidFill>
                  <a:schemeClr val="accent6">
                    <a:lumMod val="10000"/>
                  </a:schemeClr>
                </a:solidFill>
              </a:rPr>
              <a:t>: 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  <a:hlinkClick r:id="rId17"/>
              </a:rPr>
              <a:t>Immigration et communautés culturelles – Recherche et statistiques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  <a:hlinkClick r:id="rId18"/>
              </a:rPr>
              <a:t>Immigration – Montréal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  <a:hlinkClick r:id="rId19"/>
              </a:rPr>
              <a:t>Immigration et citoyenneté Canada</a:t>
            </a:r>
            <a:endParaRPr lang="fr-CA" sz="1200" dirty="0">
              <a:solidFill>
                <a:schemeClr val="accent6">
                  <a:lumMod val="10000"/>
                </a:schemeClr>
              </a:solidFill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fr-CA" sz="1200" b="1" dirty="0">
                <a:solidFill>
                  <a:schemeClr val="accent6">
                    <a:lumMod val="10000"/>
                  </a:schemeClr>
                </a:solidFill>
              </a:rPr>
              <a:t>Travail </a:t>
            </a:r>
            <a:r>
              <a:rPr lang="fr-CA" sz="1200" b="1" dirty="0" smtClean="0">
                <a:solidFill>
                  <a:schemeClr val="accent6">
                    <a:lumMod val="10000"/>
                  </a:schemeClr>
                </a:solidFill>
              </a:rPr>
              <a:t>: 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  <a:hlinkClick r:id="rId20"/>
              </a:rPr>
              <a:t>Ministère du travail - Publications</a:t>
            </a:r>
            <a:endParaRPr lang="fr-CA" sz="12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fr-CA" sz="1200" b="1" dirty="0" smtClean="0">
                <a:solidFill>
                  <a:schemeClr val="accent6">
                    <a:lumMod val="10000"/>
                  </a:schemeClr>
                </a:solidFill>
              </a:rPr>
              <a:t>Famille: 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  <a:hlinkClick r:id="rId21"/>
              </a:rPr>
              <a:t>Ministère de la famille</a:t>
            </a:r>
            <a:endParaRPr lang="fr-CA" sz="1200" dirty="0" smtClean="0">
              <a:hlinkClick r:id="rId22"/>
            </a:endParaRPr>
          </a:p>
          <a:p>
            <a:pPr marL="269875" indent="-269875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CA" sz="1200" b="1" dirty="0" smtClean="0">
                <a:solidFill>
                  <a:schemeClr val="accent6">
                    <a:lumMod val="10000"/>
                  </a:schemeClr>
                </a:solidFill>
              </a:rPr>
              <a:t>Portail Données </a:t>
            </a:r>
            <a:r>
              <a:rPr lang="fr-CA" sz="1200" b="1" dirty="0">
                <a:solidFill>
                  <a:schemeClr val="accent6">
                    <a:lumMod val="10000"/>
                  </a:schemeClr>
                </a:solidFill>
              </a:rPr>
              <a:t>ouvertes Québec: </a:t>
            </a:r>
            <a:r>
              <a:rPr lang="fr-CA" sz="1200" dirty="0">
                <a:solidFill>
                  <a:schemeClr val="accent6">
                    <a:lumMod val="10000"/>
                  </a:schemeClr>
                </a:solidFill>
                <a:hlinkClick r:id="rId23"/>
              </a:rPr>
              <a:t>https://www.donneesquebec.ca/fr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  <a:hlinkClick r:id="rId23"/>
              </a:rPr>
              <a:t>/</a:t>
            </a:r>
            <a:r>
              <a:rPr lang="fr-CA" sz="12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</a:p>
          <a:p>
            <a:pPr marL="269875" indent="-269875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CA" sz="1200" dirty="0">
                <a:hlinkClick r:id="rId22"/>
              </a:rPr>
              <a:t>Publications numériques du Québec (BANQ</a:t>
            </a:r>
            <a:r>
              <a:rPr lang="fr-CA" sz="1200" dirty="0" smtClean="0">
                <a:hlinkClick r:id="rId22"/>
              </a:rPr>
              <a:t>)</a:t>
            </a:r>
            <a:r>
              <a:rPr lang="fr-CA" sz="1200" dirty="0" smtClean="0"/>
              <a:t> </a:t>
            </a:r>
            <a:r>
              <a:rPr lang="fr-CA" sz="1200" dirty="0" smtClean="0">
                <a:solidFill>
                  <a:schemeClr val="accent5"/>
                </a:solidFill>
              </a:rPr>
              <a:t>/ </a:t>
            </a:r>
            <a:r>
              <a:rPr lang="fr-CA" sz="1200" dirty="0" smtClean="0">
                <a:solidFill>
                  <a:schemeClr val="accent5"/>
                </a:solidFill>
                <a:hlinkClick r:id="rId24"/>
              </a:rPr>
              <a:t>Publications du gouvernement du Canada</a:t>
            </a:r>
            <a:endParaRPr lang="fr-CA" sz="1200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defRPr/>
            </a:pPr>
            <a:r>
              <a:rPr lang="fr-CA" sz="1200" b="1" dirty="0" smtClean="0">
                <a:solidFill>
                  <a:schemeClr val="accent6">
                    <a:lumMod val="10000"/>
                  </a:schemeClr>
                </a:solidFill>
              </a:rPr>
              <a:t>Montréal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fr-CA" sz="1200" dirty="0">
                <a:solidFill>
                  <a:schemeClr val="accent6">
                    <a:lumMod val="10000"/>
                  </a:schemeClr>
                </a:solidFill>
                <a:hlinkClick r:id="rId25"/>
              </a:rPr>
              <a:t>Ville de Montréal – Portail de données ouvertes</a:t>
            </a:r>
            <a:endParaRPr lang="fr-CA" sz="1200" dirty="0">
              <a:solidFill>
                <a:schemeClr val="accent6">
                  <a:lumMod val="1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fr-CA" sz="1200" dirty="0">
                <a:solidFill>
                  <a:schemeClr val="accent6">
                    <a:lumMod val="10000"/>
                  </a:schemeClr>
                </a:solidFill>
                <a:hlinkClick r:id="rId26"/>
              </a:rPr>
              <a:t>Atlas Santé Montréal</a:t>
            </a:r>
            <a:endParaRPr lang="fr-CA" sz="1200" dirty="0">
              <a:solidFill>
                <a:schemeClr val="accent6">
                  <a:lumMod val="1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fr-CA" sz="1200" dirty="0">
                <a:solidFill>
                  <a:schemeClr val="accent6">
                    <a:lumMod val="10000"/>
                  </a:schemeClr>
                </a:solidFill>
                <a:hlinkClick r:id="rId27"/>
              </a:rPr>
              <a:t>Montréal en statistiques</a:t>
            </a:r>
            <a:r>
              <a:rPr lang="fr-CA" sz="1200" dirty="0">
                <a:solidFill>
                  <a:schemeClr val="accent6">
                    <a:lumMod val="10000"/>
                  </a:schemeClr>
                </a:solidFill>
              </a:rPr>
              <a:t> (statistiques par arrondissement)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fr-CA" sz="1200" dirty="0">
                <a:solidFill>
                  <a:schemeClr val="accent6">
                    <a:lumMod val="10000"/>
                  </a:schemeClr>
                </a:solidFill>
                <a:hlinkClick r:id="rId28"/>
              </a:rPr>
              <a:t>Observatoire Grand Montréal</a:t>
            </a:r>
            <a:endParaRPr lang="fr-CA" sz="1200" dirty="0">
              <a:solidFill>
                <a:schemeClr val="accent6">
                  <a:lumMod val="10000"/>
                </a:schemeClr>
              </a:solidFill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defRPr/>
            </a:pPr>
            <a:r>
              <a:rPr lang="fr-CA" sz="1600" dirty="0" smtClean="0">
                <a:solidFill>
                  <a:schemeClr val="accent5"/>
                </a:solidFill>
              </a:rPr>
              <a:t>*Ne pas négliger une revue de littérature générale*</a:t>
            </a:r>
            <a:endParaRPr lang="fr-CA" sz="1600" dirty="0">
              <a:solidFill>
                <a:schemeClr val="accent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794500" y="228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2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15 de 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8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ChangeArrowheads="1"/>
          </p:cNvSpPr>
          <p:nvPr/>
        </p:nvSpPr>
        <p:spPr bwMode="auto">
          <a:xfrm>
            <a:off x="642938" y="2143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85000"/>
              </a:lnSpc>
            </a:pPr>
            <a:endParaRPr lang="fr-FR" sz="3000" b="1">
              <a:solidFill>
                <a:srgbClr val="231F20"/>
              </a:solidFill>
            </a:endParaRPr>
          </a:p>
        </p:txBody>
      </p:sp>
      <p:sp>
        <p:nvSpPr>
          <p:cNvPr id="16387" name="Text Box 16"/>
          <p:cNvSpPr txBox="1">
            <a:spLocks noChangeArrowheads="1"/>
          </p:cNvSpPr>
          <p:nvPr/>
        </p:nvSpPr>
        <p:spPr bwMode="auto">
          <a:xfrm>
            <a:off x="6959600" y="3048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16388" name="Text Box 16"/>
          <p:cNvSpPr txBox="1">
            <a:spLocks noChangeArrowheads="1"/>
          </p:cNvSpPr>
          <p:nvPr/>
        </p:nvSpPr>
        <p:spPr bwMode="auto">
          <a:xfrm>
            <a:off x="6959600" y="5118100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16389" name="Slide Number Placeholder 5"/>
          <p:cNvSpPr txBox="1">
            <a:spLocks/>
          </p:cNvSpPr>
          <p:nvPr/>
        </p:nvSpPr>
        <p:spPr bwMode="auto">
          <a:xfrm>
            <a:off x="6642100" y="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fr-FR" sz="1200">
              <a:solidFill>
                <a:srgbClr val="231F20"/>
              </a:solidFill>
            </a:endParaRPr>
          </a:p>
        </p:txBody>
      </p:sp>
      <p:sp>
        <p:nvSpPr>
          <p:cNvPr id="16391" name="ZoneTexte 7"/>
          <p:cNvSpPr txBox="1">
            <a:spLocks noChangeArrowheads="1"/>
          </p:cNvSpPr>
          <p:nvPr/>
        </p:nvSpPr>
        <p:spPr bwMode="auto">
          <a:xfrm>
            <a:off x="563563" y="267698"/>
            <a:ext cx="67865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3000" dirty="0">
                <a:solidFill>
                  <a:schemeClr val="bg1"/>
                </a:solidFill>
              </a:rPr>
              <a:t>Sources </a:t>
            </a:r>
            <a:r>
              <a:rPr lang="fr-CA" sz="3000" dirty="0" smtClean="0">
                <a:solidFill>
                  <a:schemeClr val="bg1"/>
                </a:solidFill>
              </a:rPr>
              <a:t>présentées &gt; </a:t>
            </a:r>
            <a:r>
              <a:rPr lang="fr-CA" dirty="0" smtClean="0">
                <a:solidFill>
                  <a:schemeClr val="bg1"/>
                </a:solidFill>
              </a:rPr>
              <a:t>International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0391" y="1469587"/>
            <a:ext cx="992303" cy="38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4"/>
          <a:srcRect r="61027"/>
          <a:stretch>
            <a:fillRect/>
          </a:stretch>
        </p:blipFill>
        <p:spPr bwMode="auto">
          <a:xfrm>
            <a:off x="7965808" y="980728"/>
            <a:ext cx="1101359" cy="33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352" y="2045651"/>
            <a:ext cx="1398747" cy="26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6794500" y="228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2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16 de 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784" y="2477699"/>
            <a:ext cx="1381735" cy="42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73856" y="800992"/>
            <a:ext cx="8113258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fr-CA" sz="1400" b="1" dirty="0" smtClean="0">
                <a:solidFill>
                  <a:schemeClr val="accent5"/>
                </a:solidFill>
              </a:rPr>
              <a:t>Banque mondiale 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fr-CA" sz="1400" dirty="0" smtClean="0">
                <a:solidFill>
                  <a:schemeClr val="accent5"/>
                </a:solidFill>
                <a:hlinkClick r:id="rId7"/>
              </a:rPr>
              <a:t>World Bank Open Data</a:t>
            </a:r>
            <a:endParaRPr lang="fr-CA" sz="1400" dirty="0" smtClean="0">
              <a:solidFill>
                <a:schemeClr val="accent5"/>
              </a:solidFill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fr-CA" sz="1400" dirty="0" smtClean="0">
                <a:solidFill>
                  <a:schemeClr val="accent5"/>
                </a:solidFill>
                <a:hlinkClick r:id="rId8"/>
              </a:rPr>
              <a:t>World </a:t>
            </a:r>
            <a:r>
              <a:rPr lang="fr-CA" sz="1400" dirty="0" err="1" smtClean="0">
                <a:solidFill>
                  <a:schemeClr val="accent5"/>
                </a:solidFill>
                <a:hlinkClick r:id="rId8"/>
              </a:rPr>
              <a:t>Databank</a:t>
            </a:r>
            <a:endParaRPr lang="fr-CA" sz="1400" dirty="0" smtClean="0"/>
          </a:p>
          <a:p>
            <a:pPr marL="342900" indent="-342900">
              <a:buFont typeface="Wingdings" pitchFamily="2" charset="2"/>
              <a:buChar char="Ø"/>
              <a:defRPr/>
            </a:pPr>
            <a:endParaRPr lang="fr-CA" sz="1400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CA" sz="1400" b="1" dirty="0" err="1" smtClean="0">
                <a:solidFill>
                  <a:schemeClr val="accent5"/>
                </a:solidFill>
                <a:hlinkClick r:id="rId9"/>
              </a:rPr>
              <a:t>UNData</a:t>
            </a:r>
            <a:r>
              <a:rPr lang="fr-CA" sz="1400" b="1" dirty="0" smtClean="0">
                <a:solidFill>
                  <a:schemeClr val="accent5"/>
                </a:solidFill>
              </a:rPr>
              <a:t> / </a:t>
            </a:r>
            <a:r>
              <a:rPr lang="fr-CA" sz="1400" b="1" dirty="0" smtClean="0">
                <a:solidFill>
                  <a:schemeClr val="accent5"/>
                </a:solidFill>
                <a:hlinkClick r:id="rId10"/>
              </a:rPr>
              <a:t>Un-</a:t>
            </a:r>
            <a:r>
              <a:rPr lang="fr-CA" sz="1400" b="1" dirty="0" err="1" smtClean="0">
                <a:solidFill>
                  <a:schemeClr val="accent5"/>
                </a:solidFill>
                <a:hlinkClick r:id="rId10"/>
              </a:rPr>
              <a:t>ilibrary</a:t>
            </a:r>
            <a:endParaRPr lang="fr-CA" sz="1400" b="1" dirty="0">
              <a:solidFill>
                <a:schemeClr val="accent5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fr-CA" sz="1400" dirty="0">
              <a:solidFill>
                <a:schemeClr val="accent5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CA" sz="1400" b="1" dirty="0" smtClean="0">
                <a:solidFill>
                  <a:schemeClr val="accent5"/>
                </a:solidFill>
                <a:hlinkClick r:id="rId11"/>
              </a:rPr>
              <a:t>OCDE Statistiques</a:t>
            </a:r>
            <a:endParaRPr lang="fr-CA" sz="1400" b="1" dirty="0">
              <a:solidFill>
                <a:schemeClr val="accent5"/>
              </a:solidFill>
            </a:endParaRPr>
          </a:p>
          <a:p>
            <a:pPr>
              <a:defRPr/>
            </a:pPr>
            <a:endParaRPr lang="fr-CA" sz="1400" dirty="0" smtClean="0">
              <a:solidFill>
                <a:schemeClr val="accent5"/>
              </a:solidFill>
            </a:endParaRPr>
          </a:p>
          <a:p>
            <a:pPr marL="285750" lvl="1" indent="-285750">
              <a:buFont typeface="Arial" pitchFamily="34" charset="0"/>
              <a:buChar char="•"/>
              <a:defRPr/>
            </a:pPr>
            <a:r>
              <a:rPr lang="fr-CA" sz="1400" b="1" dirty="0" smtClean="0">
                <a:solidFill>
                  <a:schemeClr val="accent5"/>
                </a:solidFill>
                <a:hlinkClick r:id="rId12"/>
              </a:rPr>
              <a:t>ICPSR </a:t>
            </a:r>
            <a:r>
              <a:rPr lang="fr-CA" sz="1400" b="1" dirty="0" smtClean="0">
                <a:solidFill>
                  <a:schemeClr val="accent5"/>
                </a:solidFill>
              </a:rPr>
              <a:t>(</a:t>
            </a:r>
            <a:r>
              <a:rPr lang="fr-CA" sz="1400" b="1" dirty="0" err="1" smtClean="0">
                <a:solidFill>
                  <a:schemeClr val="accent5"/>
                </a:solidFill>
              </a:rPr>
              <a:t>microdonnées</a:t>
            </a:r>
            <a:r>
              <a:rPr lang="fr-CA" sz="1400" b="1" dirty="0" smtClean="0">
                <a:solidFill>
                  <a:schemeClr val="accent5"/>
                </a:solidFill>
              </a:rPr>
              <a:t> internationales) </a:t>
            </a:r>
            <a:r>
              <a:rPr lang="fr-CA" sz="1400" dirty="0" smtClean="0">
                <a:solidFill>
                  <a:schemeClr val="accent5"/>
                </a:solidFill>
              </a:rPr>
              <a:t>(</a:t>
            </a:r>
            <a:r>
              <a:rPr lang="fr-CA" sz="1400" dirty="0" smtClean="0">
                <a:solidFill>
                  <a:schemeClr val="accent5"/>
                </a:solidFill>
                <a:hlinkClick r:id="rId13"/>
              </a:rPr>
              <a:t>OpenICPSR</a:t>
            </a:r>
            <a:r>
              <a:rPr lang="fr-CA" sz="1400" dirty="0" smtClean="0">
                <a:solidFill>
                  <a:schemeClr val="accent5"/>
                </a:solidFill>
              </a:rPr>
              <a:t>)</a:t>
            </a:r>
            <a:endParaRPr lang="fr-CA" sz="1400" b="1" dirty="0">
              <a:solidFill>
                <a:schemeClr val="accent5"/>
              </a:solidFill>
            </a:endParaRPr>
          </a:p>
          <a:p>
            <a:endParaRPr lang="fr-CA" sz="1400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solidFill>
                  <a:schemeClr val="accent5"/>
                </a:solidFill>
                <a:hlinkClick r:id="rId14"/>
              </a:rPr>
              <a:t>IPUMS US/International </a:t>
            </a:r>
            <a:r>
              <a:rPr lang="fr-CA" sz="1400" dirty="0">
                <a:solidFill>
                  <a:schemeClr val="accent5"/>
                </a:solidFill>
              </a:rPr>
              <a:t>(recensements internationaux</a:t>
            </a:r>
            <a:r>
              <a:rPr lang="fr-CA" sz="1400" dirty="0" smtClean="0">
                <a:solidFill>
                  <a:schemeClr val="accent5"/>
                </a:solidFill>
              </a:rPr>
              <a:t>)</a:t>
            </a:r>
            <a:endParaRPr lang="fr-CA" sz="1400" dirty="0">
              <a:solidFill>
                <a:schemeClr val="accent5"/>
              </a:solidFill>
            </a:endParaRPr>
          </a:p>
          <a:p>
            <a:pPr>
              <a:defRPr/>
            </a:pPr>
            <a:endParaRPr lang="fr-CA" sz="1400" dirty="0">
              <a:solidFill>
                <a:schemeClr val="accent5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CA" sz="1400" dirty="0" smtClean="0">
                <a:solidFill>
                  <a:schemeClr val="accent5"/>
                </a:solidFill>
                <a:hlinkClick r:id="rId15"/>
              </a:rPr>
              <a:t>Perspective Monde &gt; Statistiques </a:t>
            </a:r>
            <a:r>
              <a:rPr lang="fr-CA" sz="1400" dirty="0" smtClean="0">
                <a:solidFill>
                  <a:schemeClr val="accent5"/>
                </a:solidFill>
              </a:rPr>
              <a:t>(</a:t>
            </a:r>
            <a:r>
              <a:rPr lang="fr-CA" sz="1400" dirty="0" err="1" smtClean="0">
                <a:solidFill>
                  <a:schemeClr val="accent5"/>
                </a:solidFill>
              </a:rPr>
              <a:t>USherbrooke</a:t>
            </a:r>
            <a:r>
              <a:rPr lang="fr-CA" sz="1400" dirty="0" smtClean="0">
                <a:solidFill>
                  <a:schemeClr val="accent5"/>
                </a:solidFill>
              </a:rPr>
              <a:t>)</a:t>
            </a:r>
            <a:endParaRPr lang="fr-CA" sz="1400" u="sng" dirty="0">
              <a:hlinkClick r:id="rId11"/>
            </a:endParaRPr>
          </a:p>
          <a:p>
            <a:pPr>
              <a:defRPr/>
            </a:pPr>
            <a:endParaRPr lang="fr-CA" sz="1400" dirty="0" smtClean="0">
              <a:solidFill>
                <a:schemeClr val="accent5"/>
              </a:solidFill>
            </a:endParaRPr>
          </a:p>
          <a:p>
            <a:pPr marL="285750" lvl="1" indent="-285750">
              <a:buFont typeface="Arial" pitchFamily="34" charset="0"/>
              <a:buChar char="•"/>
              <a:defRPr/>
            </a:pPr>
            <a:r>
              <a:rPr lang="fr-CA" sz="14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  <a:hlinkClick r:id="rId16"/>
              </a:rPr>
              <a:t>Organisme statistique national </a:t>
            </a:r>
            <a:r>
              <a:rPr lang="fr-CA" sz="14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du pays à l’étude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fr-CA" sz="1400" dirty="0" smtClean="0">
              <a:solidFill>
                <a:schemeClr val="accent5"/>
              </a:solidFill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endParaRPr lang="fr-CA" sz="14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CA" sz="1400" b="1" dirty="0" smtClean="0">
                <a:solidFill>
                  <a:schemeClr val="accent5"/>
                </a:solidFill>
              </a:rPr>
              <a:t>Plusieurs dépôts </a:t>
            </a:r>
            <a:r>
              <a:rPr lang="fr-CA" sz="1400" b="1" dirty="0">
                <a:solidFill>
                  <a:schemeClr val="accent5"/>
                </a:solidFill>
              </a:rPr>
              <a:t>de données de recherche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solidFill>
                  <a:schemeClr val="accent5"/>
                </a:solidFill>
                <a:hlinkClick r:id="rId17"/>
              </a:rPr>
              <a:t>Réseau </a:t>
            </a:r>
            <a:r>
              <a:rPr lang="fr-CA" sz="1400" dirty="0" err="1" smtClean="0">
                <a:solidFill>
                  <a:schemeClr val="accent5"/>
                </a:solidFill>
                <a:hlinkClick r:id="rId17"/>
              </a:rPr>
              <a:t>Quetelet</a:t>
            </a:r>
            <a:r>
              <a:rPr lang="fr-CA" sz="1400" dirty="0" smtClean="0">
                <a:solidFill>
                  <a:schemeClr val="accent5"/>
                </a:solidFill>
                <a:hlinkClick r:id="rId17"/>
              </a:rPr>
              <a:t> – Réseau français des centres de données pour les sciences sociales</a:t>
            </a:r>
            <a:endParaRPr lang="fr-CA" sz="1400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accent5"/>
                </a:solidFill>
                <a:hlinkClick r:id="rId18"/>
              </a:rPr>
              <a:t>Data Sharing for </a:t>
            </a:r>
            <a:r>
              <a:rPr lang="fr-CA" sz="1400" dirty="0" err="1">
                <a:solidFill>
                  <a:schemeClr val="accent5"/>
                </a:solidFill>
                <a:hlinkClick r:id="rId18"/>
              </a:rPr>
              <a:t>Demographic</a:t>
            </a:r>
            <a:r>
              <a:rPr lang="fr-CA" sz="1400" dirty="0">
                <a:solidFill>
                  <a:schemeClr val="accent5"/>
                </a:solidFill>
                <a:hlinkClick r:id="rId18"/>
              </a:rPr>
              <a:t> </a:t>
            </a:r>
            <a:r>
              <a:rPr lang="fr-CA" sz="1400" dirty="0" err="1">
                <a:solidFill>
                  <a:schemeClr val="accent5"/>
                </a:solidFill>
                <a:hlinkClick r:id="rId18"/>
              </a:rPr>
              <a:t>Research</a:t>
            </a:r>
            <a:endParaRPr lang="fr-CA" sz="1400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accent5"/>
                </a:solidFill>
                <a:hlinkClick r:id="rId19"/>
              </a:rPr>
              <a:t>Resource Center for </a:t>
            </a:r>
            <a:r>
              <a:rPr lang="fr-CA" sz="1400" dirty="0" err="1">
                <a:solidFill>
                  <a:schemeClr val="accent5"/>
                </a:solidFill>
                <a:hlinkClick r:id="rId19"/>
              </a:rPr>
              <a:t>Minority</a:t>
            </a:r>
            <a:r>
              <a:rPr lang="fr-CA" sz="1400" dirty="0">
                <a:solidFill>
                  <a:schemeClr val="accent5"/>
                </a:solidFill>
                <a:hlinkClick r:id="rId19"/>
              </a:rPr>
              <a:t> Data</a:t>
            </a:r>
            <a:endParaRPr lang="fr-CA" sz="1400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>
                <a:solidFill>
                  <a:schemeClr val="accent5"/>
                </a:solidFill>
                <a:hlinkClick r:id="rId20"/>
              </a:rPr>
              <a:t>Re3Data.org</a:t>
            </a:r>
            <a:endParaRPr lang="fr-CA" sz="1400" dirty="0">
              <a:solidFill>
                <a:schemeClr val="accent5"/>
              </a:solidFill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endParaRPr lang="fr-CA" sz="1400" dirty="0" smtClean="0">
              <a:solidFill>
                <a:schemeClr val="accent5"/>
              </a:solidFill>
            </a:endParaRPr>
          </a:p>
          <a:p>
            <a:pPr>
              <a:defRPr/>
            </a:pPr>
            <a:r>
              <a:rPr lang="fr-CA" sz="1400" b="1" dirty="0" smtClean="0">
                <a:solidFill>
                  <a:schemeClr val="accent5"/>
                </a:solidFill>
              </a:rPr>
              <a:t>et de grandes </a:t>
            </a:r>
            <a:r>
              <a:rPr lang="fr-CA" sz="1400" b="1" dirty="0">
                <a:solidFill>
                  <a:schemeClr val="accent5"/>
                </a:solidFill>
              </a:rPr>
              <a:t>enquêtes sociales internationales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solidFill>
                  <a:schemeClr val="accent5"/>
                </a:solidFill>
                <a:hlinkClick r:id="rId21"/>
              </a:rPr>
              <a:t>World Values Survey</a:t>
            </a:r>
            <a:endParaRPr lang="fr-CA" sz="1400" dirty="0">
              <a:solidFill>
                <a:schemeClr val="accent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CA" sz="1400" dirty="0" smtClean="0">
                <a:solidFill>
                  <a:schemeClr val="accent5"/>
                </a:solidFill>
                <a:hlinkClick r:id="rId22"/>
              </a:rPr>
              <a:t>World </a:t>
            </a:r>
            <a:r>
              <a:rPr lang="fr-CA" sz="1400" dirty="0" err="1" smtClean="0">
                <a:solidFill>
                  <a:schemeClr val="accent5"/>
                </a:solidFill>
                <a:hlinkClick r:id="rId22"/>
              </a:rPr>
              <a:t>Health</a:t>
            </a:r>
            <a:r>
              <a:rPr lang="fr-CA" sz="1400" dirty="0" smtClean="0">
                <a:solidFill>
                  <a:schemeClr val="accent5"/>
                </a:solidFill>
                <a:hlinkClick r:id="rId22"/>
              </a:rPr>
              <a:t> Survey</a:t>
            </a:r>
            <a:endParaRPr lang="fr-CA" sz="1400" dirty="0">
              <a:solidFill>
                <a:schemeClr val="accent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solidFill>
                  <a:schemeClr val="accent5"/>
                </a:solidFill>
                <a:hlinkClick r:id="rId23"/>
              </a:rPr>
              <a:t>Global </a:t>
            </a:r>
            <a:r>
              <a:rPr lang="fr-CA" sz="1400" dirty="0" err="1">
                <a:solidFill>
                  <a:schemeClr val="accent5"/>
                </a:solidFill>
                <a:hlinkClick r:id="rId23"/>
              </a:rPr>
              <a:t>Barometer</a:t>
            </a:r>
            <a:r>
              <a:rPr lang="fr-CA" sz="1400" dirty="0">
                <a:solidFill>
                  <a:schemeClr val="accent5"/>
                </a:solidFill>
                <a:hlinkClick r:id="rId23"/>
              </a:rPr>
              <a:t> </a:t>
            </a:r>
            <a:r>
              <a:rPr lang="fr-CA" sz="1400" dirty="0" smtClean="0">
                <a:solidFill>
                  <a:schemeClr val="accent5"/>
                </a:solidFill>
                <a:hlinkClick r:id="rId23"/>
              </a:rPr>
              <a:t>Survey</a:t>
            </a:r>
            <a:endParaRPr lang="fr-CA" sz="1400" dirty="0">
              <a:solidFill>
                <a:schemeClr val="accent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CA" sz="1400" dirty="0" smtClean="0">
                <a:solidFill>
                  <a:schemeClr val="accent5"/>
                </a:solidFill>
                <a:hlinkClick r:id="rId24"/>
              </a:rPr>
              <a:t>DHS Survey</a:t>
            </a:r>
            <a:endParaRPr lang="fr-CA" sz="1400" dirty="0">
              <a:solidFill>
                <a:schemeClr val="accent5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87114" y="3075242"/>
            <a:ext cx="526999" cy="36889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350126" y="3863014"/>
            <a:ext cx="1136988" cy="38465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794500" y="5680037"/>
            <a:ext cx="1735500" cy="5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ChangeArrowheads="1"/>
          </p:cNvSpPr>
          <p:nvPr/>
        </p:nvSpPr>
        <p:spPr bwMode="auto">
          <a:xfrm>
            <a:off x="642938" y="2143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85000"/>
              </a:lnSpc>
            </a:pPr>
            <a:endParaRPr lang="fr-FR" sz="3000" b="1">
              <a:solidFill>
                <a:srgbClr val="231F20"/>
              </a:solidFill>
            </a:endParaRPr>
          </a:p>
        </p:txBody>
      </p:sp>
      <p:sp>
        <p:nvSpPr>
          <p:cNvPr id="17411" name="Text Box 16"/>
          <p:cNvSpPr txBox="1">
            <a:spLocks noChangeArrowheads="1"/>
          </p:cNvSpPr>
          <p:nvPr/>
        </p:nvSpPr>
        <p:spPr bwMode="auto">
          <a:xfrm>
            <a:off x="6959600" y="3048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17412" name="Text Box 16"/>
          <p:cNvSpPr txBox="1">
            <a:spLocks noChangeArrowheads="1"/>
          </p:cNvSpPr>
          <p:nvPr/>
        </p:nvSpPr>
        <p:spPr bwMode="auto">
          <a:xfrm>
            <a:off x="6959600" y="5118100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17413" name="Slide Number Placeholder 5"/>
          <p:cNvSpPr txBox="1">
            <a:spLocks/>
          </p:cNvSpPr>
          <p:nvPr/>
        </p:nvSpPr>
        <p:spPr bwMode="auto">
          <a:xfrm>
            <a:off x="6642100" y="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fr-FR" sz="1200">
              <a:solidFill>
                <a:srgbClr val="231F20"/>
              </a:solidFill>
            </a:endParaRPr>
          </a:p>
        </p:txBody>
      </p:sp>
      <p:sp>
        <p:nvSpPr>
          <p:cNvPr id="17415" name="ZoneTexte 7"/>
          <p:cNvSpPr txBox="1">
            <a:spLocks noChangeArrowheads="1"/>
          </p:cNvSpPr>
          <p:nvPr/>
        </p:nvSpPr>
        <p:spPr bwMode="auto">
          <a:xfrm>
            <a:off x="2951312" y="116632"/>
            <a:ext cx="6192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4400" dirty="0">
                <a:solidFill>
                  <a:schemeClr val="bg1"/>
                </a:solidFill>
              </a:rPr>
              <a:t>Merci de votre attention!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779912" y="3866272"/>
            <a:ext cx="53640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CA" sz="2000" dirty="0" smtClean="0">
                <a:solidFill>
                  <a:schemeClr val="accent5"/>
                </a:solidFill>
              </a:rPr>
              <a:t>Caroline Patenaude</a:t>
            </a:r>
            <a:endParaRPr lang="fr-CA" sz="2000" dirty="0">
              <a:solidFill>
                <a:schemeClr val="accent5"/>
              </a:solidFill>
            </a:endParaRPr>
          </a:p>
          <a:p>
            <a:pPr algn="r">
              <a:defRPr/>
            </a:pPr>
            <a:r>
              <a:rPr lang="fr-CA" sz="2000" dirty="0" smtClean="0">
                <a:solidFill>
                  <a:schemeClr val="accent5"/>
                </a:solidFill>
              </a:rPr>
              <a:t>BLSH</a:t>
            </a:r>
            <a:r>
              <a:rPr lang="fr-CA" sz="2000" dirty="0">
                <a:solidFill>
                  <a:schemeClr val="accent5"/>
                </a:solidFill>
              </a:rPr>
              <a:t>, </a:t>
            </a:r>
            <a:r>
              <a:rPr lang="fr-CA" sz="2000" dirty="0" smtClean="0">
                <a:solidFill>
                  <a:schemeClr val="accent5"/>
                </a:solidFill>
              </a:rPr>
              <a:t>3093</a:t>
            </a:r>
            <a:endParaRPr lang="fr-CA" sz="2000" dirty="0">
              <a:solidFill>
                <a:schemeClr val="accent5"/>
              </a:solidFill>
            </a:endParaRPr>
          </a:p>
          <a:p>
            <a:pPr algn="r">
              <a:defRPr/>
            </a:pPr>
            <a:endParaRPr lang="fr-CA" sz="2000" dirty="0">
              <a:solidFill>
                <a:schemeClr val="accent5"/>
              </a:solidFill>
            </a:endParaRPr>
          </a:p>
          <a:p>
            <a:pPr algn="r">
              <a:defRPr/>
            </a:pPr>
            <a:r>
              <a:rPr lang="fr-CA" sz="2000" dirty="0" smtClean="0">
                <a:solidFill>
                  <a:schemeClr val="accent5"/>
                </a:solidFill>
                <a:hlinkClick r:id="rId3"/>
              </a:rPr>
              <a:t>caroline.patenaude@umontreal.ca</a:t>
            </a:r>
            <a:endParaRPr lang="fr-CA" sz="2000" dirty="0">
              <a:solidFill>
                <a:schemeClr val="accent5"/>
              </a:solidFill>
            </a:endParaRPr>
          </a:p>
          <a:p>
            <a:pPr algn="r">
              <a:defRPr/>
            </a:pPr>
            <a:r>
              <a:rPr lang="fr-CA" sz="2000" dirty="0">
                <a:solidFill>
                  <a:schemeClr val="accent5"/>
                </a:solidFill>
              </a:rPr>
              <a:t>514-343-6111, poste </a:t>
            </a:r>
            <a:r>
              <a:rPr lang="fr-CA" sz="2000" dirty="0" smtClean="0">
                <a:solidFill>
                  <a:schemeClr val="accent5"/>
                </a:solidFill>
              </a:rPr>
              <a:t>5239</a:t>
            </a:r>
            <a:endParaRPr lang="fr-CA" sz="2000" dirty="0">
              <a:solidFill>
                <a:schemeClr val="accent5"/>
              </a:solidFill>
            </a:endParaRPr>
          </a:p>
        </p:txBody>
      </p:sp>
      <p:pic>
        <p:nvPicPr>
          <p:cNvPr id="1028" name="Picture 4" descr="http://qph.is.quoracdn.net/main-qimg-28b58fe77cd279307ebd4f8f975cd901?convert_to_webp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9556"/>
            <a:ext cx="6096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ChangeArrowheads="1"/>
          </p:cNvSpPr>
          <p:nvPr/>
        </p:nvSpPr>
        <p:spPr bwMode="auto">
          <a:xfrm>
            <a:off x="440630" y="138509"/>
            <a:ext cx="7772400" cy="91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85000"/>
              </a:lnSpc>
            </a:pPr>
            <a:r>
              <a:rPr lang="en-US" sz="3000" b="1" dirty="0">
                <a:solidFill>
                  <a:srgbClr val="136CBA"/>
                </a:solidFill>
              </a:rPr>
              <a:t>OBJECTIFS</a:t>
            </a:r>
            <a:endParaRPr lang="en-US" sz="3000" b="1" dirty="0">
              <a:solidFill>
                <a:srgbClr val="231F20"/>
              </a:solidFill>
            </a:endParaRPr>
          </a:p>
        </p:txBody>
      </p:sp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6959600" y="3048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14341" name="Slide Number Placeholder 5"/>
          <p:cNvSpPr txBox="1">
            <a:spLocks/>
          </p:cNvSpPr>
          <p:nvPr/>
        </p:nvSpPr>
        <p:spPr bwMode="auto">
          <a:xfrm>
            <a:off x="6642100" y="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fr-FR" sz="1200">
              <a:solidFill>
                <a:srgbClr val="231F2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1510" y="1322219"/>
            <a:ext cx="8424936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fr-CA" sz="3200" dirty="0">
                <a:solidFill>
                  <a:schemeClr val="accent5"/>
                </a:solidFill>
              </a:rPr>
              <a:t> </a:t>
            </a:r>
            <a:r>
              <a:rPr lang="fr-CA" sz="2800" dirty="0">
                <a:solidFill>
                  <a:schemeClr val="accent5"/>
                </a:solidFill>
              </a:rPr>
              <a:t>Pour débuter &gt; quelques notions de </a:t>
            </a:r>
            <a:r>
              <a:rPr lang="fr-CA" sz="2800" dirty="0" smtClean="0">
                <a:solidFill>
                  <a:schemeClr val="accent5"/>
                </a:solidFill>
              </a:rPr>
              <a:t>base</a:t>
            </a:r>
          </a:p>
          <a:p>
            <a:pPr marL="447675" defTabSz="714375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5"/>
                </a:solidFill>
              </a:rPr>
              <a:t>	</a:t>
            </a:r>
            <a:r>
              <a:rPr lang="en-US" sz="1600" dirty="0" err="1" smtClean="0">
                <a:solidFill>
                  <a:schemeClr val="accent5"/>
                </a:solidFill>
              </a:rPr>
              <a:t>Statistiques</a:t>
            </a:r>
            <a:r>
              <a:rPr lang="en-US" sz="1600" dirty="0" smtClean="0">
                <a:solidFill>
                  <a:schemeClr val="accent5"/>
                </a:solidFill>
              </a:rPr>
              <a:t> </a:t>
            </a:r>
            <a:r>
              <a:rPr lang="en-US" sz="1600" dirty="0">
                <a:solidFill>
                  <a:schemeClr val="accent5"/>
                </a:solidFill>
              </a:rPr>
              <a:t>&gt; sources et formats</a:t>
            </a:r>
          </a:p>
          <a:p>
            <a:pPr marL="447675" defTabSz="714375">
              <a:buFont typeface="Arial" pitchFamily="34" charset="0"/>
              <a:buChar char="•"/>
              <a:defRPr/>
            </a:pPr>
            <a:r>
              <a:rPr lang="fr-CA" sz="1600" dirty="0" smtClean="0">
                <a:solidFill>
                  <a:schemeClr val="accent5"/>
                </a:solidFill>
              </a:rPr>
              <a:t>	Microdonnées </a:t>
            </a:r>
            <a:r>
              <a:rPr lang="fr-CA" sz="1600" dirty="0">
                <a:solidFill>
                  <a:schemeClr val="accent5"/>
                </a:solidFill>
              </a:rPr>
              <a:t>vs </a:t>
            </a:r>
            <a:r>
              <a:rPr lang="fr-CA" sz="1600" dirty="0" smtClean="0">
                <a:solidFill>
                  <a:schemeClr val="accent5"/>
                </a:solidFill>
              </a:rPr>
              <a:t>statistiques</a:t>
            </a:r>
          </a:p>
          <a:p>
            <a:pPr marL="714375" indent="-269875" defTabSz="714375">
              <a:buFont typeface="Arial" pitchFamily="34" charset="0"/>
              <a:buChar char="•"/>
              <a:defRPr/>
            </a:pPr>
            <a:r>
              <a:rPr lang="fr-CA" sz="1600" dirty="0" smtClean="0">
                <a:solidFill>
                  <a:schemeClr val="accent5"/>
                </a:solidFill>
              </a:rPr>
              <a:t>Documentation et géographie</a:t>
            </a:r>
          </a:p>
          <a:p>
            <a:pPr marL="447675" defTabSz="714375">
              <a:buFont typeface="Arial" pitchFamily="34" charset="0"/>
              <a:buChar char="•"/>
              <a:defRPr/>
            </a:pPr>
            <a:endParaRPr lang="fr-CA" sz="3200" dirty="0">
              <a:solidFill>
                <a:schemeClr val="accent5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CA" sz="2800" dirty="0">
                <a:solidFill>
                  <a:schemeClr val="accent5"/>
                </a:solidFill>
              </a:rPr>
              <a:t>Survol des principales </a:t>
            </a:r>
            <a:r>
              <a:rPr lang="fr-CA" sz="2800" dirty="0" smtClean="0">
                <a:solidFill>
                  <a:schemeClr val="accent5"/>
                </a:solidFill>
              </a:rPr>
              <a:t>ressources</a:t>
            </a:r>
            <a:endParaRPr lang="fr-CA" sz="2800" dirty="0">
              <a:solidFill>
                <a:schemeClr val="accent5"/>
              </a:solidFill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fr-CA" sz="2000" b="1" dirty="0">
                <a:solidFill>
                  <a:schemeClr val="accent5"/>
                </a:solidFill>
                <a:hlinkClick r:id="rId3"/>
              </a:rPr>
              <a:t>Site Web </a:t>
            </a:r>
            <a:r>
              <a:rPr lang="fr-CA" sz="2000" b="1" dirty="0" smtClean="0">
                <a:solidFill>
                  <a:schemeClr val="accent5"/>
                </a:solidFill>
                <a:hlinkClick r:id="rId3"/>
              </a:rPr>
              <a:t>de données statistiques de la BLSH</a:t>
            </a:r>
            <a:endParaRPr lang="fr-CA" sz="2000" b="1" i="1" dirty="0" smtClean="0">
              <a:solidFill>
                <a:schemeClr val="accent5"/>
              </a:solidFill>
            </a:endParaRPr>
          </a:p>
          <a:p>
            <a:pPr lvl="1">
              <a:defRPr/>
            </a:pPr>
            <a:endParaRPr lang="fr-CA" sz="2000" dirty="0">
              <a:solidFill>
                <a:schemeClr val="accent5"/>
              </a:solidFill>
            </a:endParaRPr>
          </a:p>
          <a:p>
            <a:pPr marL="714375" lvl="2" indent="-269875">
              <a:buFont typeface="Arial" pitchFamily="34" charset="0"/>
              <a:buChar char="•"/>
              <a:defRPr/>
            </a:pPr>
            <a:r>
              <a:rPr lang="fr-CA" sz="1800" dirty="0" smtClean="0">
                <a:solidFill>
                  <a:schemeClr val="accent5"/>
                </a:solidFill>
              </a:rPr>
              <a:t>Statistique </a:t>
            </a:r>
            <a:r>
              <a:rPr lang="fr-CA" sz="1800" dirty="0">
                <a:solidFill>
                  <a:schemeClr val="accent5"/>
                </a:solidFill>
              </a:rPr>
              <a:t>Canada </a:t>
            </a:r>
            <a:endParaRPr lang="fr-CA" sz="1800" dirty="0" smtClean="0">
              <a:solidFill>
                <a:schemeClr val="accent5"/>
              </a:solidFill>
            </a:endParaRPr>
          </a:p>
          <a:p>
            <a:pPr marL="714375" lvl="2" indent="-269875">
              <a:buFont typeface="Arial" pitchFamily="34" charset="0"/>
              <a:buChar char="•"/>
              <a:defRPr/>
            </a:pPr>
            <a:r>
              <a:rPr lang="fr-CA" sz="1800" dirty="0" smtClean="0">
                <a:solidFill>
                  <a:schemeClr val="accent5"/>
                </a:solidFill>
              </a:rPr>
              <a:t>Institut </a:t>
            </a:r>
            <a:r>
              <a:rPr lang="fr-CA" sz="1800" dirty="0">
                <a:solidFill>
                  <a:schemeClr val="accent5"/>
                </a:solidFill>
              </a:rPr>
              <a:t>de la statistique du Québec (ISQ &gt; BDSO</a:t>
            </a:r>
            <a:r>
              <a:rPr lang="fr-CA" sz="1800" dirty="0" smtClean="0">
                <a:solidFill>
                  <a:schemeClr val="accent5"/>
                </a:solidFill>
              </a:rPr>
              <a:t>)</a:t>
            </a:r>
          </a:p>
          <a:p>
            <a:pPr marL="714375" lvl="2" indent="-269875">
              <a:buFont typeface="Arial" pitchFamily="34" charset="0"/>
              <a:buChar char="•"/>
              <a:defRPr/>
            </a:pPr>
            <a:r>
              <a:rPr lang="fr-CA" sz="1800" dirty="0" smtClean="0">
                <a:solidFill>
                  <a:schemeClr val="accent5"/>
                </a:solidFill>
              </a:rPr>
              <a:t>Autres ressources Québec/Montréal</a:t>
            </a:r>
          </a:p>
          <a:p>
            <a:pPr marL="714375" lvl="2" indent="-269875">
              <a:buFont typeface="Arial" pitchFamily="34" charset="0"/>
              <a:buChar char="•"/>
              <a:defRPr/>
            </a:pPr>
            <a:r>
              <a:rPr lang="fr-CA" sz="1800" dirty="0" smtClean="0">
                <a:solidFill>
                  <a:schemeClr val="accent5"/>
                </a:solidFill>
              </a:rPr>
              <a:t>Ressources internationales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endParaRPr lang="fr-CA" sz="1600" dirty="0">
              <a:solidFill>
                <a:schemeClr val="accent5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794500" y="228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2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1 de </a:t>
            </a:r>
            <a:r>
              <a:rPr lang="en-US" dirty="0" smtClean="0"/>
              <a:t>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8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/>
          <p:cNvSpPr>
            <a:spLocks noChangeArrowheads="1"/>
          </p:cNvSpPr>
          <p:nvPr/>
        </p:nvSpPr>
        <p:spPr bwMode="auto">
          <a:xfrm>
            <a:off x="323528" y="116632"/>
            <a:ext cx="6408712" cy="76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85000"/>
              </a:lnSpc>
            </a:pPr>
            <a:r>
              <a:rPr lang="en-US" sz="3000" b="1" dirty="0" err="1" smtClean="0">
                <a:solidFill>
                  <a:srgbClr val="136CBA"/>
                </a:solidFill>
              </a:rPr>
              <a:t>Statistiques</a:t>
            </a:r>
            <a:r>
              <a:rPr lang="en-US" sz="3000" b="1" dirty="0" smtClean="0">
                <a:solidFill>
                  <a:srgbClr val="136CBA"/>
                </a:solidFill>
              </a:rPr>
              <a:t> &gt; sources et formats</a:t>
            </a:r>
            <a:endParaRPr lang="en-US" sz="3000" b="1" dirty="0">
              <a:solidFill>
                <a:srgbClr val="231F20"/>
              </a:solidFill>
            </a:endParaRPr>
          </a:p>
        </p:txBody>
      </p:sp>
      <p:sp>
        <p:nvSpPr>
          <p:cNvPr id="20483" name="Text Box 16"/>
          <p:cNvSpPr txBox="1">
            <a:spLocks noChangeArrowheads="1"/>
          </p:cNvSpPr>
          <p:nvPr/>
        </p:nvSpPr>
        <p:spPr bwMode="auto">
          <a:xfrm>
            <a:off x="6959600" y="3048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20484" name="Text Box 16"/>
          <p:cNvSpPr txBox="1">
            <a:spLocks noChangeArrowheads="1"/>
          </p:cNvSpPr>
          <p:nvPr/>
        </p:nvSpPr>
        <p:spPr bwMode="auto">
          <a:xfrm>
            <a:off x="6959600" y="5118100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794500" y="228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2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2 de 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+mn-cs"/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795058890"/>
              </p:ext>
            </p:extLst>
          </p:nvPr>
        </p:nvGraphicFramePr>
        <p:xfrm>
          <a:off x="179512" y="1227497"/>
          <a:ext cx="8784976" cy="308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67424"/>
              </p:ext>
            </p:extLst>
          </p:nvPr>
        </p:nvGraphicFramePr>
        <p:xfrm>
          <a:off x="195794" y="4273320"/>
          <a:ext cx="8748590" cy="167175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74295"/>
                <a:gridCol w="4374295"/>
              </a:tblGrid>
              <a:tr h="419531">
                <a:tc gridSpan="2">
                  <a:txBody>
                    <a:bodyPr/>
                    <a:lstStyle/>
                    <a:p>
                      <a:pPr algn="ctr"/>
                      <a:r>
                        <a:rPr lang="fr-CA" sz="2400" dirty="0" smtClean="0">
                          <a:solidFill>
                            <a:schemeClr val="bg1"/>
                          </a:solidFill>
                        </a:rPr>
                        <a:t>Formats</a:t>
                      </a:r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35625">
                <a:tc>
                  <a:txBody>
                    <a:bodyPr/>
                    <a:lstStyle/>
                    <a:p>
                      <a:pPr algn="ctr"/>
                      <a:r>
                        <a:rPr lang="fr-CA" b="1" dirty="0" smtClean="0">
                          <a:solidFill>
                            <a:schemeClr val="accent5"/>
                          </a:solidFill>
                        </a:rPr>
                        <a:t>Papier (</a:t>
                      </a:r>
                      <a:r>
                        <a:rPr lang="fr-CA" b="1" i="1" dirty="0" smtClean="0">
                          <a:solidFill>
                            <a:schemeClr val="accent5"/>
                          </a:solidFill>
                        </a:rPr>
                        <a:t>Atrium</a:t>
                      </a:r>
                      <a:r>
                        <a:rPr lang="fr-CA" b="1" dirty="0" smtClean="0">
                          <a:solidFill>
                            <a:schemeClr val="accent5"/>
                          </a:solidFill>
                        </a:rPr>
                        <a:t>)</a:t>
                      </a:r>
                      <a:endParaRPr lang="fr-CA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 smtClean="0">
                          <a:solidFill>
                            <a:schemeClr val="accent5"/>
                          </a:solidFill>
                        </a:rPr>
                        <a:t>Numérique</a:t>
                      </a:r>
                      <a:endParaRPr lang="fr-CA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4879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400" kern="1200" baseline="0" dirty="0" smtClean="0">
                          <a:solidFill>
                            <a:schemeClr val="accent5"/>
                          </a:solidFill>
                        </a:rPr>
                        <a:t>Annuaires statistiques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400" kern="1200" baseline="0" dirty="0" smtClean="0">
                          <a:solidFill>
                            <a:schemeClr val="accent5"/>
                          </a:solidFill>
                        </a:rPr>
                        <a:t>Recensements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400" kern="1200" baseline="0" dirty="0" smtClean="0">
                          <a:solidFill>
                            <a:schemeClr val="accent5"/>
                          </a:solidFill>
                        </a:rPr>
                        <a:t>…</a:t>
                      </a:r>
                      <a:endParaRPr lang="fr-CA" sz="1400" kern="1200" baseline="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400" dirty="0" smtClean="0">
                          <a:solidFill>
                            <a:schemeClr val="accent5"/>
                          </a:solidFill>
                        </a:rPr>
                        <a:t>Bases de données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400" dirty="0" smtClean="0">
                          <a:solidFill>
                            <a:schemeClr val="accent5"/>
                          </a:solidFill>
                        </a:rPr>
                        <a:t>Publications</a:t>
                      </a:r>
                      <a:r>
                        <a:rPr lang="fr-CA" sz="1400" baseline="0" dirty="0" smtClean="0">
                          <a:solidFill>
                            <a:schemeClr val="accent5"/>
                          </a:solidFill>
                        </a:rPr>
                        <a:t> et tableaux numériques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400" baseline="0" dirty="0" smtClean="0">
                          <a:solidFill>
                            <a:schemeClr val="accent5"/>
                          </a:solidFill>
                        </a:rPr>
                        <a:t>Fichiers de microdonnées</a:t>
                      </a:r>
                      <a:endParaRPr lang="fr-CA" sz="1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Légende sans bordure 2 1"/>
          <p:cNvSpPr/>
          <p:nvPr/>
        </p:nvSpPr>
        <p:spPr bwMode="auto">
          <a:xfrm>
            <a:off x="5471592" y="806224"/>
            <a:ext cx="3672408" cy="517585"/>
          </a:xfrm>
          <a:prstGeom prst="callout2">
            <a:avLst>
              <a:gd name="adj1" fmla="val 104665"/>
              <a:gd name="adj2" fmla="val 2687"/>
              <a:gd name="adj3" fmla="val 123024"/>
              <a:gd name="adj4" fmla="val -1819"/>
              <a:gd name="adj5" fmla="val 136158"/>
              <a:gd name="adj6" fmla="val -484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fr-CA" sz="12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+ couplage de données d’enquêtes et admin. </a:t>
            </a:r>
            <a:r>
              <a:rPr lang="fr-CA" sz="1200" dirty="0">
                <a:solidFill>
                  <a:schemeClr val="accent5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Ex: </a:t>
            </a:r>
            <a:r>
              <a:rPr lang="fr-CA" sz="1200" i="1" dirty="0">
                <a:solidFill>
                  <a:schemeClr val="accent5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  <a:hlinkClick r:id="rId8"/>
              </a:rPr>
              <a:t>Base de données longitudinales sur les immigrants </a:t>
            </a:r>
            <a:endParaRPr kumimoji="0" lang="fr-CA" sz="1200" b="0" i="1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023610"/>
            <a:ext cx="9144000" cy="8156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fr-CA" sz="1400" dirty="0" smtClean="0">
                <a:solidFill>
                  <a:schemeClr val="bg1">
                    <a:lumMod val="75000"/>
                  </a:schemeClr>
                </a:solidFill>
              </a:rPr>
              <a:t>Ex: Données </a:t>
            </a:r>
            <a:r>
              <a:rPr lang="fr-CA" sz="1400" dirty="0" err="1">
                <a:solidFill>
                  <a:schemeClr val="bg1">
                    <a:lumMod val="75000"/>
                  </a:schemeClr>
                </a:solidFill>
              </a:rPr>
              <a:t>socio-démographiques</a:t>
            </a:r>
            <a:r>
              <a:rPr lang="fr-CA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CA" sz="1400" dirty="0" smtClean="0">
                <a:solidFill>
                  <a:schemeClr val="bg1">
                    <a:lumMod val="75000"/>
                  </a:schemeClr>
                </a:solidFill>
              </a:rPr>
              <a:t>récentes sur </a:t>
            </a:r>
            <a:r>
              <a:rPr lang="fr-CA" sz="1400" dirty="0">
                <a:solidFill>
                  <a:schemeClr val="bg1">
                    <a:lumMod val="75000"/>
                  </a:schemeClr>
                </a:solidFill>
              </a:rPr>
              <a:t>la population (âge, sexe, immigration</a:t>
            </a:r>
            <a:r>
              <a:rPr lang="fr-CA" sz="1400" dirty="0" smtClean="0">
                <a:solidFill>
                  <a:schemeClr val="bg1">
                    <a:lumMod val="75000"/>
                  </a:schemeClr>
                </a:solidFill>
              </a:rPr>
              <a:t>,…): Recensements, </a:t>
            </a:r>
            <a:r>
              <a:rPr lang="fr-CA" sz="1400" dirty="0">
                <a:solidFill>
                  <a:schemeClr val="bg1">
                    <a:lumMod val="75000"/>
                  </a:schemeClr>
                </a:solidFill>
              </a:rPr>
              <a:t>données </a:t>
            </a:r>
            <a:r>
              <a:rPr lang="fr-CA" sz="1400" dirty="0" smtClean="0">
                <a:solidFill>
                  <a:schemeClr val="bg1">
                    <a:lumMod val="75000"/>
                  </a:schemeClr>
                </a:solidFill>
              </a:rPr>
              <a:t>administratives </a:t>
            </a:r>
            <a:r>
              <a:rPr lang="fr-CA" sz="1400" dirty="0">
                <a:solidFill>
                  <a:schemeClr val="bg1">
                    <a:lumMod val="75000"/>
                  </a:schemeClr>
                </a:solidFill>
              </a:rPr>
              <a:t>ou projections </a:t>
            </a:r>
            <a:r>
              <a:rPr lang="fr-CA" sz="1400" dirty="0" smtClean="0">
                <a:solidFill>
                  <a:schemeClr val="bg1">
                    <a:lumMod val="75000"/>
                  </a:schemeClr>
                </a:solidFill>
              </a:rPr>
              <a:t>démographiques.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►"/>
            </a:pPr>
            <a:r>
              <a:rPr lang="fr-CA" sz="1400" dirty="0" smtClean="0">
                <a:solidFill>
                  <a:schemeClr val="bg1">
                    <a:lumMod val="75000"/>
                  </a:schemeClr>
                </a:solidFill>
              </a:rPr>
              <a:t>Sources varient selon le niveau géographique (canada/province/villes/quartiers)</a:t>
            </a:r>
            <a:endParaRPr lang="fr-CA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528" y="44624"/>
            <a:ext cx="8351912" cy="864096"/>
          </a:xfrm>
        </p:spPr>
        <p:txBody>
          <a:bodyPr/>
          <a:lstStyle/>
          <a:p>
            <a:r>
              <a:rPr lang="fr-CA" sz="2800" kern="1200" dirty="0" err="1">
                <a:solidFill>
                  <a:schemeClr val="bg1"/>
                </a:solidFill>
                <a:latin typeface="Arial" charset="0"/>
                <a:ea typeface="ＭＳ Ｐゴシック" pitchFamily="-65" charset="-128"/>
                <a:cs typeface="+mn-cs"/>
              </a:rPr>
              <a:t>M</a:t>
            </a:r>
            <a:r>
              <a:rPr lang="fr-CA" sz="2800" kern="1200" dirty="0" err="1" smtClean="0">
                <a:solidFill>
                  <a:schemeClr val="bg1"/>
                </a:solidFill>
                <a:latin typeface="Arial" charset="0"/>
                <a:ea typeface="ＭＳ Ｐゴシック" pitchFamily="-65" charset="-128"/>
                <a:cs typeface="+mn-cs"/>
              </a:rPr>
              <a:t>icrodonnées</a:t>
            </a:r>
            <a:r>
              <a:rPr lang="fr-CA" sz="2800" kern="1200" dirty="0" smtClean="0">
                <a:solidFill>
                  <a:schemeClr val="bg1"/>
                </a:solidFill>
                <a:latin typeface="Arial" charset="0"/>
                <a:ea typeface="ＭＳ Ｐゴシック" pitchFamily="-65" charset="-128"/>
                <a:cs typeface="+mn-cs"/>
              </a:rPr>
              <a:t> vs statistiques</a:t>
            </a:r>
            <a:endParaRPr lang="fr-CA" sz="2800" kern="1200" dirty="0">
              <a:solidFill>
                <a:schemeClr val="bg1"/>
              </a:solidFill>
              <a:latin typeface="Arial" charset="0"/>
              <a:ea typeface="ＭＳ Ｐゴシック" pitchFamily="-65" charset="-128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529899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586849"/>
                <a:gridCol w="4557151"/>
              </a:tblGrid>
              <a:tr h="8337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Microdonnées</a:t>
                      </a:r>
                      <a:endParaRPr lang="fr-CA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 smtClean="0">
                          <a:solidFill>
                            <a:schemeClr val="bg1"/>
                          </a:solidFill>
                        </a:rPr>
                        <a:t>Statistiques</a:t>
                      </a:r>
                      <a:r>
                        <a:rPr lang="fr-CA" sz="24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CA" sz="2400" dirty="0" smtClean="0">
                          <a:solidFill>
                            <a:schemeClr val="bg1"/>
                          </a:solidFill>
                        </a:rPr>
                        <a:t>ou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dirty="0" smtClean="0">
                          <a:solidFill>
                            <a:schemeClr val="bg1"/>
                          </a:solidFill>
                        </a:rPr>
                        <a:t>données agrégées</a:t>
                      </a:r>
                      <a:endParaRPr lang="fr-CA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75548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fr-CA" sz="1600" dirty="0" smtClean="0">
                          <a:solidFill>
                            <a:schemeClr val="accent5"/>
                          </a:solidFill>
                        </a:rPr>
                        <a:t>Données brutes</a:t>
                      </a:r>
                      <a:r>
                        <a:rPr lang="fr-CA" sz="1600" baseline="0" dirty="0" smtClean="0">
                          <a:solidFill>
                            <a:schemeClr val="accent5"/>
                          </a:solidFill>
                        </a:rPr>
                        <a:t> issues:</a:t>
                      </a:r>
                    </a:p>
                    <a:p>
                      <a:pPr marL="266700" marR="0" lvl="2" indent="-266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CA" sz="1400" baseline="0" dirty="0" smtClean="0">
                          <a:solidFill>
                            <a:schemeClr val="accent5"/>
                          </a:solidFill>
                        </a:rPr>
                        <a:t>   - </a:t>
                      </a:r>
                      <a:r>
                        <a:rPr lang="fr-CA" sz="1400" dirty="0" smtClean="0">
                          <a:solidFill>
                            <a:schemeClr val="accent5"/>
                          </a:solidFill>
                        </a:rPr>
                        <a:t>d’enquêtes, de recherches, de sondages, de données administratives, de recensements (échantillon)</a:t>
                      </a:r>
                    </a:p>
                    <a:p>
                      <a:pPr marL="266700" marR="0" lvl="2" indent="-266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CA" sz="1600" dirty="0" smtClean="0">
                        <a:solidFill>
                          <a:schemeClr val="accent5"/>
                        </a:solidFill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CA" sz="1600" dirty="0" smtClean="0">
                          <a:solidFill>
                            <a:schemeClr val="accent5"/>
                          </a:solidFill>
                        </a:rPr>
                        <a:t>Nécessitent un traitement statistique et logiciel d’analyse</a:t>
                      </a:r>
                      <a:r>
                        <a:rPr lang="fr-CA" sz="1600" baseline="0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fr-CA" sz="1600" dirty="0" smtClean="0">
                          <a:solidFill>
                            <a:schemeClr val="accent5"/>
                          </a:solidFill>
                        </a:rPr>
                        <a:t>(SPSS, Stata, SAS,</a:t>
                      </a:r>
                      <a:r>
                        <a:rPr lang="fr-CA" sz="1600" baseline="0" dirty="0" smtClean="0">
                          <a:solidFill>
                            <a:schemeClr val="accent5"/>
                          </a:solidFill>
                        </a:rPr>
                        <a:t> R</a:t>
                      </a:r>
                      <a:r>
                        <a:rPr lang="fr-CA" sz="1600" dirty="0" smtClean="0">
                          <a:solidFill>
                            <a:schemeClr val="accent5"/>
                          </a:solidFill>
                        </a:rPr>
                        <a:t>)</a:t>
                      </a:r>
                    </a:p>
                    <a:p>
                      <a:pPr marL="180975" marR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fr-CA" sz="1600" dirty="0" smtClean="0">
                        <a:solidFill>
                          <a:schemeClr val="accent5"/>
                        </a:solidFill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CA" sz="1600" dirty="0" smtClean="0">
                          <a:solidFill>
                            <a:schemeClr val="accent5"/>
                          </a:solidFill>
                        </a:rPr>
                        <a:t>Fichier public anonymisé –</a:t>
                      </a:r>
                      <a:r>
                        <a:rPr lang="fr-CA" sz="1600" baseline="0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fr-CA" sz="1600" dirty="0" smtClean="0">
                          <a:solidFill>
                            <a:schemeClr val="accent5"/>
                          </a:solidFill>
                        </a:rPr>
                        <a:t>FMGD: traitement statistique pour assurer confidentialité OU Fichier maître</a:t>
                      </a:r>
                    </a:p>
                    <a:p>
                      <a:pPr marL="180975" marR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fr-CA" sz="1600" dirty="0" smtClean="0">
                        <a:solidFill>
                          <a:schemeClr val="accent5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600" dirty="0" smtClean="0">
                          <a:solidFill>
                            <a:schemeClr val="accent5"/>
                          </a:solidFill>
                        </a:rPr>
                        <a:t>Importance de la</a:t>
                      </a:r>
                      <a:r>
                        <a:rPr lang="fr-CA" sz="1600" baseline="0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fr-CA" sz="1600" dirty="0" smtClean="0">
                          <a:solidFill>
                            <a:schemeClr val="accent5"/>
                          </a:solidFill>
                        </a:rPr>
                        <a:t>documentation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fr-CA" sz="1600" dirty="0" smtClean="0">
                        <a:solidFill>
                          <a:schemeClr val="accent5"/>
                        </a:solidFill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fr-CA" sz="1600" dirty="0" smtClean="0">
                        <a:solidFill>
                          <a:schemeClr val="accent5"/>
                        </a:solidFill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fr-CA" sz="1600" dirty="0" smtClean="0">
                        <a:solidFill>
                          <a:schemeClr val="accent5"/>
                        </a:solidFill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fr-CA" sz="1600" dirty="0" smtClean="0">
                        <a:solidFill>
                          <a:schemeClr val="accent5"/>
                        </a:solidFill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</a:rPr>
                        <a:t>Accès:  </a:t>
                      </a: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hlinkClick r:id="rId2"/>
                        </a:rPr>
                        <a:t>Odesi</a:t>
                      </a:r>
                      <a:endParaRPr kumimoji="0" lang="fr-CA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</a:endParaRPr>
                    </a:p>
                    <a:p>
                      <a:pPr marL="714375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hlinkClick r:id="rId3"/>
                        </a:rPr>
                        <a:t>ICPSR</a:t>
                      </a: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</a:rPr>
                        <a:t> …</a:t>
                      </a: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600" dirty="0" smtClean="0">
                          <a:solidFill>
                            <a:schemeClr val="accent5"/>
                          </a:solidFill>
                        </a:rPr>
                        <a:t>Issues de microdonnées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fr-CA" sz="1600" dirty="0" smtClean="0">
                        <a:solidFill>
                          <a:schemeClr val="accent5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600" dirty="0" smtClean="0">
                          <a:solidFill>
                            <a:schemeClr val="accent5"/>
                          </a:solidFill>
                        </a:rPr>
                        <a:t>Agrégées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fr-CA" sz="1600" dirty="0" smtClean="0">
                        <a:solidFill>
                          <a:schemeClr val="accent5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600" dirty="0" smtClean="0">
                          <a:solidFill>
                            <a:schemeClr val="accent5"/>
                          </a:solidFill>
                        </a:rPr>
                        <a:t>Traitement</a:t>
                      </a:r>
                      <a:r>
                        <a:rPr lang="fr-CA" sz="1600" baseline="0" dirty="0" smtClean="0">
                          <a:solidFill>
                            <a:schemeClr val="accent5"/>
                          </a:solidFill>
                        </a:rPr>
                        <a:t> statistique &gt; vue des données   structurée selon: géographie, temps, attributs de l’unité d’observation = présélection de variables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fr-CA" sz="1600" baseline="0" dirty="0" smtClean="0">
                        <a:solidFill>
                          <a:schemeClr val="accent5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1600" baseline="0" dirty="0" smtClean="0">
                          <a:solidFill>
                            <a:schemeClr val="accent5"/>
                          </a:solidFill>
                        </a:rPr>
                        <a:t>Présentées de façon à pouvoir être interprétées (tableaux, histogrammes,…)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fr-CA" sz="1600" baseline="0" dirty="0" smtClean="0">
                        <a:solidFill>
                          <a:schemeClr val="accent5"/>
                        </a:solidFill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fr-CA" sz="1600" baseline="0" dirty="0" smtClean="0">
                        <a:solidFill>
                          <a:schemeClr val="accent5"/>
                        </a:solidFill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endParaRPr lang="fr-CA" sz="1600" baseline="0" dirty="0" smtClean="0">
                        <a:solidFill>
                          <a:schemeClr val="accent5"/>
                        </a:solidFill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endParaRPr lang="fr-CA" sz="1600" baseline="0" dirty="0" smtClean="0">
                        <a:solidFill>
                          <a:schemeClr val="accent5"/>
                        </a:solidFill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endParaRPr lang="fr-CA" sz="1600" baseline="0" dirty="0" smtClean="0">
                        <a:solidFill>
                          <a:schemeClr val="accent5"/>
                        </a:solidFill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endParaRPr lang="fr-CA" sz="1600" baseline="0" dirty="0" smtClean="0">
                        <a:solidFill>
                          <a:schemeClr val="accent5"/>
                        </a:solidFill>
                      </a:endParaRPr>
                    </a:p>
                    <a:p>
                      <a:r>
                        <a:rPr lang="fr-CA" sz="1600" dirty="0" smtClean="0">
                          <a:solidFill>
                            <a:schemeClr val="accent5"/>
                          </a:solidFill>
                        </a:rPr>
                        <a:t>Accès:</a:t>
                      </a: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</a:rPr>
                        <a:t>  </a:t>
                      </a: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hlinkClick r:id="rId4"/>
                        </a:rPr>
                        <a:t>Site </a:t>
                      </a:r>
                      <a:r>
                        <a:rPr kumimoji="0" lang="fr-CA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hlinkClick r:id="rId4"/>
                        </a:rPr>
                        <a:t>StatCan</a:t>
                      </a: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</a:rPr>
                        <a:t>, </a:t>
                      </a:r>
                      <a:r>
                        <a:rPr lang="fr-CA" sz="1400" dirty="0" err="1" smtClean="0">
                          <a:solidFill>
                            <a:schemeClr val="accent5"/>
                          </a:solidFill>
                          <a:hlinkClick r:id="rId5"/>
                        </a:rPr>
                        <a:t>Cansim</a:t>
                      </a:r>
                      <a:r>
                        <a:rPr lang="fr-CA" sz="1400" dirty="0" smtClean="0">
                          <a:solidFill>
                            <a:schemeClr val="accent5"/>
                          </a:solidFill>
                        </a:rPr>
                        <a:t>, </a:t>
                      </a: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hlinkClick r:id="rId6"/>
                        </a:rPr>
                        <a:t>IVT </a:t>
                      </a:r>
                      <a:r>
                        <a:rPr kumimoji="0" lang="fr-CA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hlinkClick r:id="rId6"/>
                        </a:rPr>
                        <a:t>Crepuq</a:t>
                      </a: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</a:rPr>
                        <a:t>, </a:t>
                      </a:r>
                      <a:r>
                        <a:rPr lang="fr-CA" sz="1400" dirty="0" smtClean="0">
                          <a:solidFill>
                            <a:schemeClr val="accent5"/>
                          </a:solidFill>
                          <a:hlinkClick r:id="rId7"/>
                        </a:rPr>
                        <a:t>ISQ/BDSO</a:t>
                      </a:r>
                      <a:r>
                        <a:rPr lang="fr-CA" sz="1400" dirty="0" smtClean="0">
                          <a:solidFill>
                            <a:schemeClr val="accent5"/>
                          </a:solidFill>
                        </a:rPr>
                        <a:t> , …</a:t>
                      </a:r>
                      <a:endParaRPr lang="fr-CA" sz="1400" dirty="0" smtClean="0">
                        <a:solidFill>
                          <a:schemeClr val="accent5"/>
                        </a:solidFill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24317" r="27930" b="30067"/>
          <a:stretch/>
        </p:blipFill>
        <p:spPr bwMode="auto">
          <a:xfrm>
            <a:off x="3292978" y="1268761"/>
            <a:ext cx="12617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22223" r="21095" b="7777"/>
          <a:stretch/>
        </p:blipFill>
        <p:spPr bwMode="auto">
          <a:xfrm>
            <a:off x="7848748" y="1268760"/>
            <a:ext cx="1295252" cy="79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734222" y="4499091"/>
            <a:ext cx="792088" cy="294108"/>
          </a:xfrm>
          <a:prstGeom prst="wedgeRectCallout">
            <a:avLst>
              <a:gd name="adj1" fmla="val -79534"/>
              <a:gd name="adj2" fmla="val 18113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  <a:hlinkClick r:id="rId10"/>
              </a:rPr>
              <a:t>CIQSS</a:t>
            </a:r>
            <a:endParaRPr kumimoji="0" lang="fr-CA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794500" y="228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2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3 de 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528" y="5589240"/>
            <a:ext cx="783976" cy="36958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6576" y="5404445"/>
            <a:ext cx="907904" cy="3695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3552" y="5661248"/>
            <a:ext cx="1037719" cy="29758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40343" y="5277770"/>
            <a:ext cx="553666" cy="5322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77431" y="5220094"/>
            <a:ext cx="590476" cy="32381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80112" y="5425238"/>
            <a:ext cx="412307" cy="47202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51328" y="5191523"/>
            <a:ext cx="1009663" cy="31929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51738" y="5331338"/>
            <a:ext cx="536796" cy="51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/>
          <p:cNvSpPr>
            <a:spLocks noChangeArrowheads="1"/>
          </p:cNvSpPr>
          <p:nvPr/>
        </p:nvSpPr>
        <p:spPr bwMode="auto">
          <a:xfrm>
            <a:off x="685800" y="1285875"/>
            <a:ext cx="78867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-65" charset="2"/>
              <a:buNone/>
            </a:pPr>
            <a:endParaRPr lang="fr-FR" sz="2200">
              <a:solidFill>
                <a:srgbClr val="231F20"/>
              </a:solidFill>
            </a:endParaRPr>
          </a:p>
        </p:txBody>
      </p:sp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641350" y="0"/>
            <a:ext cx="77724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85000"/>
              </a:lnSpc>
            </a:pPr>
            <a:r>
              <a:rPr lang="en-US" sz="2800" b="1" dirty="0" err="1">
                <a:solidFill>
                  <a:srgbClr val="136CBA"/>
                </a:solidFill>
              </a:rPr>
              <a:t>Exemple</a:t>
            </a:r>
            <a:r>
              <a:rPr lang="en-US" sz="2800" b="1" dirty="0">
                <a:solidFill>
                  <a:srgbClr val="136CBA"/>
                </a:solidFill>
              </a:rPr>
              <a:t> d’un </a:t>
            </a:r>
            <a:r>
              <a:rPr lang="en-US" sz="2800" b="1" dirty="0" err="1">
                <a:solidFill>
                  <a:srgbClr val="136CBA"/>
                </a:solidFill>
              </a:rPr>
              <a:t>fichier</a:t>
            </a:r>
            <a:r>
              <a:rPr lang="en-US" sz="2800" b="1" dirty="0">
                <a:solidFill>
                  <a:srgbClr val="136CBA"/>
                </a:solidFill>
              </a:rPr>
              <a:t> de </a:t>
            </a:r>
            <a:r>
              <a:rPr lang="en-US" sz="2800" b="1" dirty="0" err="1" smtClean="0">
                <a:solidFill>
                  <a:srgbClr val="136CBA"/>
                </a:solidFill>
              </a:rPr>
              <a:t>microdonnées</a:t>
            </a:r>
            <a:r>
              <a:rPr lang="en-US" sz="2800" b="1" dirty="0" smtClean="0">
                <a:solidFill>
                  <a:srgbClr val="136CBA"/>
                </a:solidFill>
              </a:rPr>
              <a:t> </a:t>
            </a:r>
            <a:r>
              <a:rPr lang="en-US" sz="1800" b="1" dirty="0" smtClean="0">
                <a:solidFill>
                  <a:srgbClr val="136CBA"/>
                </a:solidFill>
              </a:rPr>
              <a:t>(</a:t>
            </a:r>
            <a:r>
              <a:rPr lang="en-US" sz="1800" b="1" dirty="0" err="1" smtClean="0">
                <a:solidFill>
                  <a:srgbClr val="136CBA"/>
                </a:solidFill>
              </a:rPr>
              <a:t>recensement</a:t>
            </a:r>
            <a:r>
              <a:rPr lang="en-US" sz="1800" b="1" dirty="0" smtClean="0">
                <a:solidFill>
                  <a:srgbClr val="136CBA"/>
                </a:solidFill>
              </a:rPr>
              <a:t> 2006)</a:t>
            </a:r>
            <a:endParaRPr lang="en-US" sz="1800" b="1" dirty="0">
              <a:solidFill>
                <a:srgbClr val="231F20"/>
              </a:solidFill>
            </a:endParaRPr>
          </a:p>
        </p:txBody>
      </p:sp>
      <p:sp>
        <p:nvSpPr>
          <p:cNvPr id="18436" name="Text Box 16"/>
          <p:cNvSpPr txBox="1">
            <a:spLocks noChangeArrowheads="1"/>
          </p:cNvSpPr>
          <p:nvPr/>
        </p:nvSpPr>
        <p:spPr bwMode="auto">
          <a:xfrm>
            <a:off x="6959600" y="3048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18437" name="Slide Number Placeholder 5"/>
          <p:cNvSpPr txBox="1">
            <a:spLocks/>
          </p:cNvSpPr>
          <p:nvPr/>
        </p:nvSpPr>
        <p:spPr bwMode="auto">
          <a:xfrm>
            <a:off x="6642100" y="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fr-FR" sz="1200">
              <a:solidFill>
                <a:srgbClr val="231F2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240" y="997874"/>
            <a:ext cx="7512224" cy="58477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Fichier de données brutes: .</a:t>
            </a:r>
            <a:r>
              <a:rPr kumimoji="0" lang="fr-C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dat</a:t>
            </a:r>
            <a:endParaRPr kumimoji="0" lang="fr-CA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+mn-cs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sz="1600" dirty="0" smtClean="0">
                <a:solidFill>
                  <a:schemeClr val="accent1"/>
                </a:solidFill>
              </a:rPr>
              <a:t>Série de chiffres désignant l’information recueillie au cours d’une enquête</a:t>
            </a:r>
            <a:endParaRPr kumimoji="0" lang="fr-C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239" y="1582649"/>
            <a:ext cx="8744241" cy="527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5364088" y="5838363"/>
            <a:ext cx="341161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fr-CA" dirty="0">
                <a:solidFill>
                  <a:schemeClr val="accent1"/>
                </a:solidFill>
              </a:rPr>
              <a:t>+ un fichier de syntaxe</a:t>
            </a:r>
          </a:p>
          <a:p>
            <a:r>
              <a:rPr lang="fr-CA" dirty="0">
                <a:solidFill>
                  <a:schemeClr val="accent1"/>
                </a:solidFill>
              </a:rPr>
              <a:t>(SPSS, SAS, </a:t>
            </a:r>
            <a:r>
              <a:rPr lang="fr-CA" dirty="0" smtClean="0">
                <a:solidFill>
                  <a:schemeClr val="accent1"/>
                </a:solidFill>
              </a:rPr>
              <a:t>STATA)</a:t>
            </a:r>
            <a:endParaRPr lang="fr-CA" dirty="0">
              <a:solidFill>
                <a:schemeClr val="accent1"/>
              </a:solidFill>
            </a:endParaRPr>
          </a:p>
        </p:txBody>
      </p:sp>
      <p:sp>
        <p:nvSpPr>
          <p:cNvPr id="4" name="Légende encadrée 1 3"/>
          <p:cNvSpPr/>
          <p:nvPr/>
        </p:nvSpPr>
        <p:spPr bwMode="auto">
          <a:xfrm>
            <a:off x="4757575" y="2471936"/>
            <a:ext cx="4134905" cy="1152128"/>
          </a:xfrm>
          <a:prstGeom prst="borderCallout1">
            <a:avLst>
              <a:gd name="adj1" fmla="val 6783"/>
              <a:gd name="adj2" fmla="val -1545"/>
              <a:gd name="adj3" fmla="val -6263"/>
              <a:gd name="adj4" fmla="val -608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6213" lvl="1">
              <a:defRPr/>
            </a:pPr>
            <a:r>
              <a:rPr lang="fr-CA" sz="1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Fichier composé de lignes de chiffres représentant les valeurs des variables (réponses au questionnaire) pour chaque unité d’observation (individu, ménage…)</a:t>
            </a:r>
            <a:endParaRPr lang="fr-FR" sz="1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794500" y="228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2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4 de 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6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6"/>
          <p:cNvSpPr txBox="1">
            <a:spLocks noChangeArrowheads="1"/>
          </p:cNvSpPr>
          <p:nvPr/>
        </p:nvSpPr>
        <p:spPr bwMode="auto">
          <a:xfrm>
            <a:off x="6959600" y="3048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19460" name="Text Box 16"/>
          <p:cNvSpPr txBox="1">
            <a:spLocks noChangeArrowheads="1"/>
          </p:cNvSpPr>
          <p:nvPr/>
        </p:nvSpPr>
        <p:spPr bwMode="auto">
          <a:xfrm>
            <a:off x="6959600" y="5118100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19461" name="Slide Number Placeholder 5"/>
          <p:cNvSpPr txBox="1">
            <a:spLocks/>
          </p:cNvSpPr>
          <p:nvPr/>
        </p:nvSpPr>
        <p:spPr bwMode="auto">
          <a:xfrm>
            <a:off x="6642100" y="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fr-FR" sz="1200">
              <a:solidFill>
                <a:srgbClr val="231F2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94500" y="228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2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5 de 17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76613"/>
            <a:ext cx="9144000" cy="53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91372"/>
            <a:ext cx="9144000" cy="526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95536" y="-49039"/>
            <a:ext cx="813435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85000"/>
              </a:lnSpc>
            </a:pPr>
            <a:r>
              <a:rPr lang="en-US" sz="2800" b="1" dirty="0" err="1" smtClean="0">
                <a:solidFill>
                  <a:srgbClr val="136CBA"/>
                </a:solidFill>
              </a:rPr>
              <a:t>Exemple</a:t>
            </a:r>
            <a:r>
              <a:rPr lang="en-US" sz="2800" b="1" dirty="0" smtClean="0">
                <a:solidFill>
                  <a:srgbClr val="136CBA"/>
                </a:solidFill>
              </a:rPr>
              <a:t> </a:t>
            </a:r>
            <a:r>
              <a:rPr lang="en-US" sz="2800" b="1" dirty="0">
                <a:solidFill>
                  <a:srgbClr val="136CBA"/>
                </a:solidFill>
              </a:rPr>
              <a:t>d’un </a:t>
            </a:r>
            <a:r>
              <a:rPr lang="en-US" sz="2800" b="1" dirty="0" err="1">
                <a:solidFill>
                  <a:srgbClr val="136CBA"/>
                </a:solidFill>
              </a:rPr>
              <a:t>fichier</a:t>
            </a:r>
            <a:r>
              <a:rPr lang="en-US" sz="2800" b="1" dirty="0">
                <a:solidFill>
                  <a:srgbClr val="136CBA"/>
                </a:solidFill>
              </a:rPr>
              <a:t> de </a:t>
            </a:r>
            <a:r>
              <a:rPr lang="en-US" sz="2800" b="1" dirty="0" err="1" smtClean="0">
                <a:solidFill>
                  <a:srgbClr val="136CBA"/>
                </a:solidFill>
              </a:rPr>
              <a:t>microdonnées</a:t>
            </a:r>
            <a:r>
              <a:rPr lang="en-US" sz="2800" b="1" dirty="0" smtClean="0">
                <a:solidFill>
                  <a:srgbClr val="136CBA"/>
                </a:solidFill>
              </a:rPr>
              <a:t> &gt; SPSS</a:t>
            </a:r>
            <a:endParaRPr lang="en-US" sz="1800" b="1"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6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3"/>
          <p:cNvSpPr>
            <a:spLocks noChangeArrowheads="1"/>
          </p:cNvSpPr>
          <p:nvPr/>
        </p:nvSpPr>
        <p:spPr bwMode="auto">
          <a:xfrm>
            <a:off x="467544" y="188640"/>
            <a:ext cx="7772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85000"/>
              </a:lnSpc>
            </a:pPr>
            <a:r>
              <a:rPr lang="en-US" sz="3000" b="1" dirty="0" err="1">
                <a:solidFill>
                  <a:srgbClr val="136CBA"/>
                </a:solidFill>
              </a:rPr>
              <a:t>Exemples</a:t>
            </a:r>
            <a:r>
              <a:rPr lang="en-US" sz="3000" b="1" dirty="0">
                <a:solidFill>
                  <a:srgbClr val="136CBA"/>
                </a:solidFill>
              </a:rPr>
              <a:t> de </a:t>
            </a:r>
            <a:r>
              <a:rPr lang="en-US" sz="3000" b="1" dirty="0" err="1" smtClean="0">
                <a:solidFill>
                  <a:srgbClr val="136CBA"/>
                </a:solidFill>
              </a:rPr>
              <a:t>statistiques</a:t>
            </a:r>
            <a:endParaRPr lang="en-US" sz="3000" b="1" dirty="0">
              <a:solidFill>
                <a:srgbClr val="231F20"/>
              </a:solidFill>
            </a:endParaRPr>
          </a:p>
        </p:txBody>
      </p:sp>
      <p:sp>
        <p:nvSpPr>
          <p:cNvPr id="23555" name="Text Box 16"/>
          <p:cNvSpPr txBox="1">
            <a:spLocks noChangeArrowheads="1"/>
          </p:cNvSpPr>
          <p:nvPr/>
        </p:nvSpPr>
        <p:spPr bwMode="auto">
          <a:xfrm>
            <a:off x="6959600" y="3048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23556" name="Text Box 16"/>
          <p:cNvSpPr txBox="1">
            <a:spLocks noChangeArrowheads="1"/>
          </p:cNvSpPr>
          <p:nvPr/>
        </p:nvSpPr>
        <p:spPr bwMode="auto">
          <a:xfrm>
            <a:off x="6959600" y="5118100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23557" name="Slide Number Placeholder 5"/>
          <p:cNvSpPr txBox="1">
            <a:spLocks/>
          </p:cNvSpPr>
          <p:nvPr/>
        </p:nvSpPr>
        <p:spPr bwMode="auto">
          <a:xfrm>
            <a:off x="6642100" y="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fr-FR" sz="1200">
              <a:solidFill>
                <a:srgbClr val="231F2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30318" t="42699" r="30701" b="20901"/>
          <a:stretch>
            <a:fillRect/>
          </a:stretch>
        </p:blipFill>
        <p:spPr bwMode="auto">
          <a:xfrm>
            <a:off x="0" y="3905672"/>
            <a:ext cx="5620779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 l="29925" t="51799" r="29913" b="17401"/>
          <a:stretch>
            <a:fillRect/>
          </a:stretch>
        </p:blipFill>
        <p:spPr bwMode="auto">
          <a:xfrm>
            <a:off x="4355976" y="4221088"/>
            <a:ext cx="478802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7704" y="980728"/>
            <a:ext cx="723060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 l="29531" t="51799" r="30701" b="13201"/>
          <a:stretch>
            <a:fillRect/>
          </a:stretch>
        </p:blipFill>
        <p:spPr bwMode="auto">
          <a:xfrm>
            <a:off x="0" y="2837251"/>
            <a:ext cx="4104456" cy="2031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6794500" y="228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2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+mn-cs"/>
              </a:rPr>
              <a:t>6 de 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+mn-cs"/>
            </a:endParaRPr>
          </a:p>
        </p:txBody>
      </p:sp>
      <p:sp>
        <p:nvSpPr>
          <p:cNvPr id="2" name="Légende sans bordure 2 1"/>
          <p:cNvSpPr/>
          <p:nvPr/>
        </p:nvSpPr>
        <p:spPr bwMode="auto">
          <a:xfrm>
            <a:off x="35496" y="1196752"/>
            <a:ext cx="1656184" cy="720080"/>
          </a:xfrm>
          <a:prstGeom prst="callout2">
            <a:avLst>
              <a:gd name="adj1" fmla="val 25577"/>
              <a:gd name="adj2" fmla="val 101268"/>
              <a:gd name="adj3" fmla="val 17044"/>
              <a:gd name="adj4" fmla="val 104245"/>
              <a:gd name="adj5" fmla="val 6142"/>
              <a:gd name="adj6" fmla="val 1125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8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Télécharger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sz="18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  <a:hlinkClick r:id="rId7"/>
              </a:rPr>
              <a:t>Beyond 20/20</a:t>
            </a:r>
            <a:endParaRPr kumimoji="0" lang="fr-CA" sz="1800" b="0" i="0" u="none" strike="noStrike" cap="none" normalizeH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" y="1086893"/>
            <a:ext cx="3260327" cy="2514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5" y="1169314"/>
            <a:ext cx="3979996" cy="274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0" name="Rectangle 13"/>
          <p:cNvSpPr>
            <a:spLocks noChangeArrowheads="1"/>
          </p:cNvSpPr>
          <p:nvPr/>
        </p:nvSpPr>
        <p:spPr bwMode="auto">
          <a:xfrm>
            <a:off x="539552" y="18864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85000"/>
              </a:lnSpc>
            </a:pPr>
            <a:endParaRPr lang="fr-FR" sz="3000" b="1">
              <a:solidFill>
                <a:srgbClr val="231F20"/>
              </a:solidFill>
            </a:endParaRPr>
          </a:p>
        </p:txBody>
      </p:sp>
      <p:sp>
        <p:nvSpPr>
          <p:cNvPr id="27651" name="Text Box 16"/>
          <p:cNvSpPr txBox="1">
            <a:spLocks noChangeArrowheads="1"/>
          </p:cNvSpPr>
          <p:nvPr/>
        </p:nvSpPr>
        <p:spPr bwMode="auto">
          <a:xfrm>
            <a:off x="6959600" y="3048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27652" name="Text Box 16"/>
          <p:cNvSpPr txBox="1">
            <a:spLocks noChangeArrowheads="1"/>
          </p:cNvSpPr>
          <p:nvPr/>
        </p:nvSpPr>
        <p:spPr bwMode="auto">
          <a:xfrm>
            <a:off x="6959600" y="5118100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231F20"/>
              </a:solidFill>
            </a:endParaRPr>
          </a:p>
        </p:txBody>
      </p:sp>
      <p:sp>
        <p:nvSpPr>
          <p:cNvPr id="27653" name="Slide Number Placeholder 5"/>
          <p:cNvSpPr txBox="1">
            <a:spLocks/>
          </p:cNvSpPr>
          <p:nvPr/>
        </p:nvSpPr>
        <p:spPr bwMode="auto">
          <a:xfrm>
            <a:off x="6642100" y="76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fr-FR" sz="1200">
              <a:solidFill>
                <a:srgbClr val="231F20"/>
              </a:solidFill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79512" y="188640"/>
            <a:ext cx="7772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85000"/>
              </a:lnSpc>
            </a:pPr>
            <a:r>
              <a:rPr lang="en-US" sz="3000" b="1" dirty="0" err="1" smtClean="0">
                <a:solidFill>
                  <a:srgbClr val="136CBA"/>
                </a:solidFill>
              </a:rPr>
              <a:t>Visualisation</a:t>
            </a:r>
            <a:r>
              <a:rPr lang="en-US" sz="3000" b="1" dirty="0" smtClean="0">
                <a:solidFill>
                  <a:srgbClr val="136CBA"/>
                </a:solidFill>
              </a:rPr>
              <a:t> de </a:t>
            </a:r>
            <a:r>
              <a:rPr lang="en-US" sz="3000" b="1" dirty="0" err="1" smtClean="0">
                <a:solidFill>
                  <a:srgbClr val="136CBA"/>
                </a:solidFill>
              </a:rPr>
              <a:t>statistiques</a:t>
            </a:r>
            <a:r>
              <a:rPr lang="en-US" sz="3000" b="1" dirty="0" smtClean="0">
                <a:solidFill>
                  <a:srgbClr val="136CBA"/>
                </a:solidFill>
              </a:rPr>
              <a:t> en </a:t>
            </a:r>
            <a:r>
              <a:rPr lang="en-US" sz="3000" b="1" dirty="0" err="1" smtClean="0">
                <a:solidFill>
                  <a:srgbClr val="136CBA"/>
                </a:solidFill>
              </a:rPr>
              <a:t>ligne</a:t>
            </a:r>
            <a:endParaRPr lang="en-US" sz="3000" b="1" dirty="0">
              <a:solidFill>
                <a:srgbClr val="231F20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94500" y="228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1F2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7 de 17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923" y="4454004"/>
            <a:ext cx="3299256" cy="2416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8206509" y="4454004"/>
            <a:ext cx="908670" cy="26161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fr-CA" sz="1100" dirty="0" smtClean="0">
                <a:hlinkClick r:id="rId6"/>
              </a:rPr>
              <a:t>La Presse</a:t>
            </a:r>
            <a:endParaRPr lang="fr-CA" sz="1100" dirty="0"/>
          </a:p>
        </p:txBody>
      </p:sp>
      <p:sp>
        <p:nvSpPr>
          <p:cNvPr id="6" name="Rectangle 5"/>
          <p:cNvSpPr/>
          <p:nvPr/>
        </p:nvSpPr>
        <p:spPr>
          <a:xfrm>
            <a:off x="1046758" y="1298480"/>
            <a:ext cx="229802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CA" sz="1400" dirty="0" smtClean="0">
                <a:solidFill>
                  <a:schemeClr val="accent5"/>
                </a:solidFill>
                <a:hlinkClick r:id="rId7"/>
              </a:rPr>
              <a:t>68 Stations de métro de Montréal</a:t>
            </a:r>
            <a:r>
              <a:rPr lang="fr-CA" sz="1400" dirty="0" smtClean="0">
                <a:solidFill>
                  <a:schemeClr val="accent5"/>
                </a:solidFill>
              </a:rPr>
              <a:t> (Radio-Canada)</a:t>
            </a:r>
            <a:endParaRPr lang="fr-CA" sz="1400" dirty="0">
              <a:solidFill>
                <a:schemeClr val="accent5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319865"/>
            <a:ext cx="3455138" cy="2550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4321302"/>
            <a:ext cx="755575" cy="265403"/>
          </a:xfrm>
          <a:prstGeom prst="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/>
          <a:p>
            <a:r>
              <a:rPr lang="fr-CA" sz="1100" dirty="0" smtClean="0">
                <a:hlinkClick r:id="rId9"/>
              </a:rPr>
              <a:t>Politico</a:t>
            </a:r>
            <a:endParaRPr lang="fr-CA" sz="11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5323" y="4177246"/>
            <a:ext cx="3969074" cy="247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8016" y="1748701"/>
            <a:ext cx="3240605" cy="2598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265673" y="6417240"/>
            <a:ext cx="29340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r-CA" sz="900" dirty="0">
                <a:solidFill>
                  <a:schemeClr val="accent5"/>
                </a:solidFill>
                <a:hlinkClick r:id="rId12"/>
              </a:rPr>
              <a:t>https://</a:t>
            </a:r>
            <a:r>
              <a:rPr lang="fr-CA" sz="900" dirty="0" smtClean="0">
                <a:solidFill>
                  <a:schemeClr val="accent5"/>
                </a:solidFill>
                <a:hlinkClick r:id="rId12"/>
              </a:rPr>
              <a:t>demographics.virginia.edu/DotMap/index.html</a:t>
            </a:r>
            <a:r>
              <a:rPr lang="fr-CA" sz="900" dirty="0" smtClean="0">
                <a:solidFill>
                  <a:schemeClr val="accent5"/>
                </a:solidFill>
              </a:rPr>
              <a:t> </a:t>
            </a:r>
            <a:endParaRPr lang="fr-CA" sz="9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-277269"/>
            <a:ext cx="8424936" cy="976168"/>
          </a:xfrm>
        </p:spPr>
        <p:txBody>
          <a:bodyPr/>
          <a:lstStyle/>
          <a:p>
            <a:r>
              <a:rPr lang="fr-CA" kern="1200" dirty="0">
                <a:solidFill>
                  <a:srgbClr val="136CBA"/>
                </a:solidFill>
                <a:latin typeface="Arial" charset="0"/>
                <a:ea typeface="ＭＳ Ｐゴシック" pitchFamily="-65" charset="-128"/>
                <a:cs typeface="+mn-cs"/>
              </a:rPr>
              <a:t>Cartographier des </a:t>
            </a:r>
            <a:r>
              <a:rPr lang="fr-CA" kern="1200" dirty="0" smtClean="0">
                <a:solidFill>
                  <a:srgbClr val="136CBA"/>
                </a:solidFill>
                <a:latin typeface="Arial" charset="0"/>
                <a:ea typeface="ＭＳ Ｐゴシック" pitchFamily="-65" charset="-128"/>
                <a:cs typeface="+mn-cs"/>
              </a:rPr>
              <a:t>données populationnelles </a:t>
            </a:r>
            <a:endParaRPr lang="fr-CA" kern="1200" dirty="0">
              <a:solidFill>
                <a:srgbClr val="136CBA"/>
              </a:solidFill>
              <a:latin typeface="Arial" charset="0"/>
              <a:ea typeface="ＭＳ Ｐゴシック" pitchFamily="-65" charset="-128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71600"/>
            <a:ext cx="8024164" cy="4455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624220"/>
            <a:ext cx="1077302" cy="5978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836" y="6170838"/>
            <a:ext cx="1352950" cy="5547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1800" y="5981799"/>
            <a:ext cx="478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accent5"/>
                </a:solidFill>
                <a:hlinkClick r:id="rId5"/>
              </a:rPr>
              <a:t>Produits d'information </a:t>
            </a:r>
            <a:r>
              <a:rPr lang="fr-CA" dirty="0" smtClean="0">
                <a:solidFill>
                  <a:schemeClr val="accent5"/>
                </a:solidFill>
                <a:hlinkClick r:id="rId5"/>
              </a:rPr>
              <a:t>spatiale</a:t>
            </a:r>
            <a:endParaRPr lang="fr-CA" dirty="0" smtClean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chemeClr val="accent5"/>
                </a:solidFill>
                <a:hlinkClick r:id="rId6"/>
              </a:rPr>
              <a:t>Fichier de données</a:t>
            </a:r>
            <a:endParaRPr lang="fr-CA" dirty="0">
              <a:solidFill>
                <a:schemeClr val="accent5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6306725"/>
            <a:ext cx="1523810" cy="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7">
      <a:dk1>
        <a:srgbClr val="EC008C"/>
      </a:dk1>
      <a:lt1>
        <a:srgbClr val="0067B1"/>
      </a:lt1>
      <a:dk2>
        <a:srgbClr val="F37421"/>
      </a:dk2>
      <a:lt2>
        <a:srgbClr val="008E86"/>
      </a:lt2>
      <a:accent1>
        <a:srgbClr val="002F8E"/>
      </a:accent1>
      <a:accent2>
        <a:srgbClr val="EABD00"/>
      </a:accent2>
      <a:accent3>
        <a:srgbClr val="519036"/>
      </a:accent3>
      <a:accent4>
        <a:srgbClr val="E31743"/>
      </a:accent4>
      <a:accent5>
        <a:srgbClr val="000000"/>
      </a:accent5>
      <a:accent6>
        <a:srgbClr val="E3E3E3"/>
      </a:accent6>
      <a:hlink>
        <a:srgbClr val="519136"/>
      </a:hlink>
      <a:folHlink>
        <a:srgbClr val="E3173E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15488</TotalTime>
  <Words>1312</Words>
  <Application>Microsoft Office PowerPoint</Application>
  <PresentationFormat>Affichage à l'écran (4:3)</PresentationFormat>
  <Paragraphs>294</Paragraphs>
  <Slides>18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Courier New</vt:lpstr>
      <vt:lpstr>Wingdings</vt:lpstr>
      <vt:lpstr>Blank Presentation</vt:lpstr>
      <vt:lpstr>Présentation PowerPoint</vt:lpstr>
      <vt:lpstr>Présentation PowerPoint</vt:lpstr>
      <vt:lpstr>Présentation PowerPoint</vt:lpstr>
      <vt:lpstr>Microdonnées vs statistiques</vt:lpstr>
      <vt:lpstr>Présentation PowerPoint</vt:lpstr>
      <vt:lpstr>Présentation PowerPoint</vt:lpstr>
      <vt:lpstr>Présentation PowerPoint</vt:lpstr>
      <vt:lpstr>Présentation PowerPoint</vt:lpstr>
      <vt:lpstr>Cartographier des données populationnelles </vt:lpstr>
      <vt:lpstr>Présentation PowerPoint</vt:lpstr>
      <vt:lpstr>Importance de la documentation &gt; Métadonnées Les définitions, les sources de données et la méthodologie</vt:lpstr>
      <vt:lpstr>Présentation PowerPoint</vt:lpstr>
      <vt:lpstr>Présentation PowerPoint</vt:lpstr>
      <vt:lpstr>Accès aux données de Statistique Canada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Patenaude Caroline</dc:creator>
  <cp:lastModifiedBy>Claire Durand</cp:lastModifiedBy>
  <cp:revision>551</cp:revision>
  <cp:lastPrinted>2017-09-19T21:12:16Z</cp:lastPrinted>
  <dcterms:created xsi:type="dcterms:W3CDTF">2009-08-03T16:28:25Z</dcterms:created>
  <dcterms:modified xsi:type="dcterms:W3CDTF">2017-09-20T14:26:53Z</dcterms:modified>
</cp:coreProperties>
</file>